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37" r:id="rId2"/>
  </p:sldMasterIdLst>
  <p:notesMasterIdLst>
    <p:notesMasterId r:id="rId30"/>
  </p:notesMasterIdLst>
  <p:sldIdLst>
    <p:sldId id="346" r:id="rId3"/>
    <p:sldId id="320" r:id="rId4"/>
    <p:sldId id="258" r:id="rId5"/>
    <p:sldId id="261" r:id="rId6"/>
    <p:sldId id="262" r:id="rId7"/>
    <p:sldId id="321" r:id="rId8"/>
    <p:sldId id="298" r:id="rId9"/>
    <p:sldId id="299" r:id="rId10"/>
    <p:sldId id="351" r:id="rId11"/>
    <p:sldId id="350" r:id="rId12"/>
    <p:sldId id="353" r:id="rId13"/>
    <p:sldId id="322" r:id="rId14"/>
    <p:sldId id="355" r:id="rId15"/>
    <p:sldId id="356" r:id="rId16"/>
    <p:sldId id="357" r:id="rId17"/>
    <p:sldId id="358" r:id="rId18"/>
    <p:sldId id="359" r:id="rId19"/>
    <p:sldId id="303" r:id="rId20"/>
    <p:sldId id="304" r:id="rId21"/>
    <p:sldId id="361" r:id="rId22"/>
    <p:sldId id="360" r:id="rId23"/>
    <p:sldId id="329" r:id="rId24"/>
    <p:sldId id="362" r:id="rId25"/>
    <p:sldId id="364" r:id="rId26"/>
    <p:sldId id="312" r:id="rId27"/>
    <p:sldId id="344" r:id="rId28"/>
    <p:sldId id="345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Rg st="1" end="29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A7"/>
    <a:srgbClr val="004176"/>
    <a:srgbClr val="F2F2F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2" autoAdjust="0"/>
    <p:restoredTop sz="95332" autoAdjust="0"/>
  </p:normalViewPr>
  <p:slideViewPr>
    <p:cSldViewPr snapToGrid="0" showGuides="1">
      <p:cViewPr varScale="1">
        <p:scale>
          <a:sx n="105" d="100"/>
          <a:sy n="105" d="100"/>
        </p:scale>
        <p:origin x="492" y="64"/>
      </p:cViewPr>
      <p:guideLst>
        <p:guide orient="horz" pos="2144"/>
        <p:guide pos="3840"/>
      </p:guideLst>
    </p:cSldViewPr>
  </p:slideViewPr>
  <p:outlineViewPr>
    <p:cViewPr>
      <p:scale>
        <a:sx n="33" d="100"/>
        <a:sy n="33" d="100"/>
      </p:scale>
      <p:origin x="0" y="-6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9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7214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0184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849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7754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257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9435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p:hf sldNum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2024/4/26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2024/4/26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image" Target="../media/image1.jpeg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13BF1-1F79-4000-807B-6827F352B93F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0.18961v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.csdn.net/so/search?q=%E5%BC%82%E5%B8%B8%E6%A3%80%E6%B5%8B%E7%AE%97%E6%B3%95&amp;spm=1001.2101.3001.7020" TargetMode="External"/><Relationship Id="rId4" Type="http://schemas.openxmlformats.org/officeDocument/2006/relationships/hyperlink" Target="https://github.com/zqhang/AnomalyCLI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110158" y="1118058"/>
            <a:ext cx="4390181" cy="4454171"/>
            <a:chOff x="1295511" y="1384930"/>
            <a:chExt cx="4015043" cy="4073566"/>
          </a:xfrm>
        </p:grpSpPr>
        <p:sp>
          <p:nvSpPr>
            <p:cNvPr id="5" name="椭圆 4"/>
            <p:cNvSpPr/>
            <p:nvPr/>
          </p:nvSpPr>
          <p:spPr>
            <a:xfrm>
              <a:off x="2970313" y="26461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440438" y="30273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372764" y="314906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560697" y="29843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259614" y="308463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653075" y="33656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720748" y="35934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468319" y="34795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426571" y="368256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976353" y="3796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773336" y="39457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841008" y="36610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044025" y="34365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477941" y="36581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664130" y="38662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980868" y="40279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628047" y="3501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299630" y="329801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367302" y="28919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646212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456457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044025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307671" y="28830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841007" y="28704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440872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926122" y="241827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965677" y="191505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2147983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2291207" y="16738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2434430" y="15819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2635460" y="17252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2439135" y="19580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2635460" y="22326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791392" y="14278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080592" y="16523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304023" y="167257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390462" y="189229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3364357" y="13849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3458047" y="16953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234169" y="2015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246912" y="230763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2970313" y="22646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684998" y="26849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2320814" y="26608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69748" y="312758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371905" y="33230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3592314" y="28960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364356" y="27064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981815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914142" y="237248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762135" y="16725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912407" y="179319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4612348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4523193" y="18884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4480227" y="24859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4437036" y="2824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4477093" y="291215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86054" y="301869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267588" y="319629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199916" y="36595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5156949" y="381665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477093" y="35719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4922569" y="41858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4996899" y="40488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5199916" y="396832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5135466" y="43649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4658537" y="437744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964440" y="461645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523407" y="50827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320175" y="48082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226860" y="43649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520059" y="4150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182950" y="411398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117159" y="45161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3738565" y="470230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621597" y="45933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345302" y="43620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526467" y="503800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2943458" y="54155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2405087" y="521431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2699264" y="511332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2383603" y="47236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2631021" y="476492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2269724" y="447314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673988" y="42454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1707097" y="42669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086359" y="449463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987159" y="49335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698762" y="45949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3167854" y="45792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923539" y="438077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652504" y="38634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3383994" y="37951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3686856" y="431904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3740151" y="37231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4117159" y="351518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4483050" y="31076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4898116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4701504" y="290185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3828018" y="278961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3849501" y="386769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2748330" y="472466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2248049" y="371071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19473" y="3084423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816302" y="3107564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1456361" y="413675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2391652" y="39500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3255652" y="407092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3126685" y="49335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2194973" y="503375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679924" y="47221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9598" y="372105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008635" y="304880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3805102" y="325845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3527672" y="3098450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298596" y="288027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5124549" y="264188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4051697" y="162495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4925" y="1853109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105106" y="14708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600017" y="14197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2684902" y="239396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2446739" y="257978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2190950" y="391075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2387629" y="44204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1520907" y="444960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295511" y="376608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2444776" y="317014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2129325" y="250966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2171430" y="22689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2771026" y="2075639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3436318" y="23683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3483404" y="25816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3892563" y="214758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3970325" y="1955418"/>
              <a:ext cx="81373" cy="81372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4430007" y="217112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4382922" y="237248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5003133" y="3107660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4876671" y="349223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4718720" y="33379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4204433" y="322916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3641613" y="3446335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4052964" y="397076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3802265" y="41887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4020323" y="5079791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2834454" y="4904516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3023576" y="510755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3691717" y="4036199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2585123" y="406413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/>
            <p:cNvSpPr/>
            <p:nvPr/>
          </p:nvSpPr>
          <p:spPr>
            <a:xfrm>
              <a:off x="1300970" y="396685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/>
            <p:cNvSpPr/>
            <p:nvPr/>
          </p:nvSpPr>
          <p:spPr>
            <a:xfrm>
              <a:off x="2772213" y="3032167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1484061" y="3345355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/>
            <p:cNvSpPr/>
            <p:nvPr/>
          </p:nvSpPr>
          <p:spPr>
            <a:xfrm>
              <a:off x="2940526" y="25258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3846665" y="254877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/>
            <p:cNvSpPr/>
            <p:nvPr/>
          </p:nvSpPr>
          <p:spPr>
            <a:xfrm>
              <a:off x="5101600" y="28097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0" name="直接连接符 159"/>
            <p:cNvCxnSpPr>
              <a:stCxn id="73" idx="7"/>
              <a:endCxn id="115" idx="4"/>
            </p:cNvCxnSpPr>
            <p:nvPr/>
          </p:nvCxnSpPr>
          <p:spPr>
            <a:xfrm flipV="1">
              <a:off x="4560081" y="4808286"/>
              <a:ext cx="162905" cy="28073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>
              <a:endCxn id="74" idx="1"/>
            </p:cNvCxnSpPr>
            <p:nvPr/>
          </p:nvCxnSpPr>
          <p:spPr>
            <a:xfrm>
              <a:off x="4248342" y="4407877"/>
              <a:ext cx="78125" cy="40670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>
              <a:stCxn id="75" idx="5"/>
              <a:endCxn id="115" idx="1"/>
            </p:cNvCxnSpPr>
            <p:nvPr/>
          </p:nvCxnSpPr>
          <p:spPr>
            <a:xfrm>
              <a:off x="4263534" y="4401584"/>
              <a:ext cx="429003" cy="33319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>
              <a:stCxn id="75" idx="7"/>
              <a:endCxn id="76" idx="2"/>
            </p:cNvCxnSpPr>
            <p:nvPr/>
          </p:nvCxnSpPr>
          <p:spPr>
            <a:xfrm flipV="1">
              <a:off x="4263534" y="4172186"/>
              <a:ext cx="256525" cy="199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>
              <a:stCxn id="71" idx="6"/>
              <a:endCxn id="70" idx="6"/>
            </p:cNvCxnSpPr>
            <p:nvPr/>
          </p:nvCxnSpPr>
          <p:spPr>
            <a:xfrm flipV="1">
              <a:off x="4701504" y="4386394"/>
              <a:ext cx="476928" cy="125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>
              <a:stCxn id="69" idx="4"/>
              <a:endCxn id="70" idx="7"/>
            </p:cNvCxnSpPr>
            <p:nvPr/>
          </p:nvCxnSpPr>
          <p:spPr>
            <a:xfrm flipH="1">
              <a:off x="5172140" y="4011287"/>
              <a:ext cx="49259" cy="3599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>
              <a:stCxn id="116" idx="4"/>
              <a:endCxn id="67" idx="0"/>
            </p:cNvCxnSpPr>
            <p:nvPr/>
          </p:nvCxnSpPr>
          <p:spPr>
            <a:xfrm flipH="1">
              <a:off x="4944053" y="3807179"/>
              <a:ext cx="18608" cy="3786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>
              <a:endCxn id="116" idx="2"/>
            </p:cNvCxnSpPr>
            <p:nvPr/>
          </p:nvCxnSpPr>
          <p:spPr>
            <a:xfrm>
              <a:off x="4520059" y="3593409"/>
              <a:ext cx="399540" cy="17070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>
              <a:stCxn id="116" idx="6"/>
              <a:endCxn id="64" idx="2"/>
            </p:cNvCxnSpPr>
            <p:nvPr/>
          </p:nvCxnSpPr>
          <p:spPr>
            <a:xfrm flipV="1">
              <a:off x="5005722" y="3681021"/>
              <a:ext cx="194193" cy="8309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>
              <a:stCxn id="116" idx="7"/>
              <a:endCxn id="63" idx="3"/>
            </p:cNvCxnSpPr>
            <p:nvPr/>
          </p:nvCxnSpPr>
          <p:spPr>
            <a:xfrm flipV="1">
              <a:off x="4993110" y="3232964"/>
              <a:ext cx="280770" cy="500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>
              <a:stCxn id="103" idx="4"/>
            </p:cNvCxnSpPr>
            <p:nvPr/>
          </p:nvCxnSpPr>
          <p:spPr>
            <a:xfrm>
              <a:off x="4722987" y="2944823"/>
              <a:ext cx="175129" cy="2843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>
              <a:stCxn id="103" idx="7"/>
              <a:endCxn id="121" idx="3"/>
            </p:cNvCxnSpPr>
            <p:nvPr/>
          </p:nvCxnSpPr>
          <p:spPr>
            <a:xfrm flipV="1">
              <a:off x="4738178" y="2715396"/>
              <a:ext cx="398984" cy="1927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>
              <a:stCxn id="122" idx="4"/>
            </p:cNvCxnSpPr>
            <p:nvPr/>
          </p:nvCxnSpPr>
          <p:spPr>
            <a:xfrm>
              <a:off x="4094759" y="1711076"/>
              <a:ext cx="175067" cy="992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椭圆 172"/>
            <p:cNvSpPr/>
            <p:nvPr/>
          </p:nvSpPr>
          <p:spPr>
            <a:xfrm>
              <a:off x="4255630" y="26822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4" name="直接连接符 173"/>
            <p:cNvCxnSpPr>
              <a:stCxn id="173" idx="7"/>
              <a:endCxn id="59" idx="3"/>
            </p:cNvCxnSpPr>
            <p:nvPr/>
          </p:nvCxnSpPr>
          <p:spPr>
            <a:xfrm flipV="1">
              <a:off x="4292304" y="2522621"/>
              <a:ext cx="194215" cy="165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>
              <a:stCxn id="122" idx="5"/>
              <a:endCxn id="57" idx="1"/>
            </p:cNvCxnSpPr>
            <p:nvPr/>
          </p:nvCxnSpPr>
          <p:spPr>
            <a:xfrm>
              <a:off x="4125209" y="1698463"/>
              <a:ext cx="493431" cy="38758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>
              <a:stCxn id="123" idx="4"/>
              <a:endCxn id="51" idx="7"/>
            </p:cNvCxnSpPr>
            <p:nvPr/>
          </p:nvCxnSpPr>
          <p:spPr>
            <a:xfrm flipH="1">
              <a:off x="3628988" y="1939233"/>
              <a:ext cx="178999" cy="96308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>
              <a:stCxn id="52" idx="5"/>
              <a:endCxn id="51" idx="2"/>
            </p:cNvCxnSpPr>
            <p:nvPr/>
          </p:nvCxnSpPr>
          <p:spPr>
            <a:xfrm>
              <a:off x="3401030" y="2743104"/>
              <a:ext cx="191284" cy="1744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>
              <a:stCxn id="45" idx="7"/>
            </p:cNvCxnSpPr>
            <p:nvPr/>
          </p:nvCxnSpPr>
          <p:spPr>
            <a:xfrm flipV="1">
              <a:off x="3283586" y="1909944"/>
              <a:ext cx="497945" cy="4039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>
              <a:stCxn id="41" idx="6"/>
              <a:endCxn id="123" idx="1"/>
            </p:cNvCxnSpPr>
            <p:nvPr/>
          </p:nvCxnSpPr>
          <p:spPr>
            <a:xfrm flipV="1">
              <a:off x="3433429" y="1865722"/>
              <a:ext cx="344109" cy="4805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>
              <a:stCxn id="43" idx="7"/>
              <a:endCxn id="125" idx="3"/>
            </p:cNvCxnSpPr>
            <p:nvPr/>
          </p:nvCxnSpPr>
          <p:spPr>
            <a:xfrm flipV="1">
              <a:off x="3494722" y="1493286"/>
              <a:ext cx="117909" cy="2083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>
              <a:stCxn id="42" idx="6"/>
              <a:endCxn id="125" idx="1"/>
            </p:cNvCxnSpPr>
            <p:nvPr/>
          </p:nvCxnSpPr>
          <p:spPr>
            <a:xfrm>
              <a:off x="3407323" y="1406414"/>
              <a:ext cx="205307" cy="2597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>
              <a:stCxn id="38" idx="3"/>
              <a:endCxn id="35" idx="7"/>
            </p:cNvCxnSpPr>
            <p:nvPr/>
          </p:nvCxnSpPr>
          <p:spPr>
            <a:xfrm flipH="1">
              <a:off x="2672134" y="1464570"/>
              <a:ext cx="125549" cy="2669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>
              <a:stCxn id="34" idx="5"/>
              <a:endCxn id="35" idx="1"/>
            </p:cNvCxnSpPr>
            <p:nvPr/>
          </p:nvCxnSpPr>
          <p:spPr>
            <a:xfrm>
              <a:off x="2471104" y="1618660"/>
              <a:ext cx="170648" cy="11284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>
              <a:endCxn id="39" idx="3"/>
            </p:cNvCxnSpPr>
            <p:nvPr/>
          </p:nvCxnSpPr>
          <p:spPr>
            <a:xfrm flipV="1">
              <a:off x="2678426" y="1689070"/>
              <a:ext cx="408457" cy="492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>
              <a:stCxn id="31" idx="6"/>
              <a:endCxn id="35" idx="2"/>
            </p:cNvCxnSpPr>
            <p:nvPr/>
          </p:nvCxnSpPr>
          <p:spPr>
            <a:xfrm flipV="1">
              <a:off x="2008643" y="1746693"/>
              <a:ext cx="626817" cy="18984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>
              <a:stCxn id="31" idx="7"/>
              <a:endCxn id="33" idx="2"/>
            </p:cNvCxnSpPr>
            <p:nvPr/>
          </p:nvCxnSpPr>
          <p:spPr>
            <a:xfrm flipV="1">
              <a:off x="2002351" y="1695363"/>
              <a:ext cx="288856" cy="22598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>
              <a:stCxn id="35" idx="4"/>
              <a:endCxn id="36" idx="7"/>
            </p:cNvCxnSpPr>
            <p:nvPr/>
          </p:nvCxnSpPr>
          <p:spPr>
            <a:xfrm flipH="1">
              <a:off x="2475810" y="1768176"/>
              <a:ext cx="181134" cy="1961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>
              <a:endCxn id="37" idx="0"/>
            </p:cNvCxnSpPr>
            <p:nvPr/>
          </p:nvCxnSpPr>
          <p:spPr>
            <a:xfrm>
              <a:off x="2656944" y="1768176"/>
              <a:ext cx="0" cy="46450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>
              <a:stCxn id="44" idx="4"/>
              <a:endCxn id="45" idx="0"/>
            </p:cNvCxnSpPr>
            <p:nvPr/>
          </p:nvCxnSpPr>
          <p:spPr>
            <a:xfrm>
              <a:off x="3255653" y="2058274"/>
              <a:ext cx="12743" cy="2493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椭圆 189"/>
            <p:cNvSpPr/>
            <p:nvPr/>
          </p:nvSpPr>
          <p:spPr>
            <a:xfrm>
              <a:off x="2328031" y="2437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1" name="直接连接符 190"/>
            <p:cNvCxnSpPr>
              <a:stCxn id="190" idx="7"/>
              <a:endCxn id="37" idx="3"/>
            </p:cNvCxnSpPr>
            <p:nvPr/>
          </p:nvCxnSpPr>
          <p:spPr>
            <a:xfrm flipV="1">
              <a:off x="2364705" y="2269353"/>
              <a:ext cx="277047" cy="173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>
              <a:endCxn id="45" idx="2"/>
            </p:cNvCxnSpPr>
            <p:nvPr/>
          </p:nvCxnSpPr>
          <p:spPr>
            <a:xfrm>
              <a:off x="3013279" y="2286152"/>
              <a:ext cx="233632" cy="42967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>
              <a:stCxn id="45" idx="4"/>
              <a:endCxn id="49" idx="0"/>
            </p:cNvCxnSpPr>
            <p:nvPr/>
          </p:nvCxnSpPr>
          <p:spPr>
            <a:xfrm flipH="1">
              <a:off x="3191231" y="2350602"/>
              <a:ext cx="77164" cy="7769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>
              <a:stCxn id="47" idx="5"/>
              <a:endCxn id="49" idx="1"/>
            </p:cNvCxnSpPr>
            <p:nvPr/>
          </p:nvCxnSpPr>
          <p:spPr>
            <a:xfrm>
              <a:off x="2721672" y="2721622"/>
              <a:ext cx="454367" cy="41225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>
              <a:stCxn id="28" idx="4"/>
              <a:endCxn id="109" idx="0"/>
            </p:cNvCxnSpPr>
            <p:nvPr/>
          </p:nvCxnSpPr>
          <p:spPr>
            <a:xfrm flipH="1">
              <a:off x="1859364" y="2913462"/>
              <a:ext cx="3127" cy="19410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>
              <a:stCxn id="29" idx="5"/>
              <a:endCxn id="109" idx="1"/>
            </p:cNvCxnSpPr>
            <p:nvPr/>
          </p:nvCxnSpPr>
          <p:spPr>
            <a:xfrm>
              <a:off x="1477546" y="2705784"/>
              <a:ext cx="351369" cy="41439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>
              <a:stCxn id="25" idx="5"/>
              <a:endCxn id="24" idx="2"/>
            </p:cNvCxnSpPr>
            <p:nvPr/>
          </p:nvCxnSpPr>
          <p:spPr>
            <a:xfrm>
              <a:off x="1493132" y="3021941"/>
              <a:ext cx="153080" cy="23164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>
              <a:stCxn id="24" idx="6"/>
              <a:endCxn id="109" idx="2"/>
            </p:cNvCxnSpPr>
            <p:nvPr/>
          </p:nvCxnSpPr>
          <p:spPr>
            <a:xfrm flipV="1">
              <a:off x="1689178" y="3150626"/>
              <a:ext cx="127124" cy="1029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>
              <a:stCxn id="21" idx="7"/>
              <a:endCxn id="109" idx="3"/>
            </p:cNvCxnSpPr>
            <p:nvPr/>
          </p:nvCxnSpPr>
          <p:spPr>
            <a:xfrm flipV="1">
              <a:off x="1664721" y="3181076"/>
              <a:ext cx="164194" cy="3262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>
              <a:stCxn id="109" idx="4"/>
              <a:endCxn id="14" idx="0"/>
            </p:cNvCxnSpPr>
            <p:nvPr/>
          </p:nvCxnSpPr>
          <p:spPr>
            <a:xfrm>
              <a:off x="1859364" y="3193688"/>
              <a:ext cx="138472" cy="603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>
              <a:endCxn id="27" idx="2"/>
            </p:cNvCxnSpPr>
            <p:nvPr/>
          </p:nvCxnSpPr>
          <p:spPr>
            <a:xfrm>
              <a:off x="1883974" y="2891980"/>
              <a:ext cx="423697" cy="1256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>
              <a:stCxn id="30" idx="5"/>
              <a:endCxn id="27" idx="1"/>
            </p:cNvCxnSpPr>
            <p:nvPr/>
          </p:nvCxnSpPr>
          <p:spPr>
            <a:xfrm>
              <a:off x="1962796" y="2454948"/>
              <a:ext cx="351167" cy="434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>
              <a:stCxn id="31" idx="4"/>
            </p:cNvCxnSpPr>
            <p:nvPr/>
          </p:nvCxnSpPr>
          <p:spPr>
            <a:xfrm flipH="1">
              <a:off x="1947605" y="1958017"/>
              <a:ext cx="39556" cy="45743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>
              <a:stCxn id="31" idx="5"/>
              <a:endCxn id="32" idx="1"/>
            </p:cNvCxnSpPr>
            <p:nvPr/>
          </p:nvCxnSpPr>
          <p:spPr>
            <a:xfrm>
              <a:off x="2002351" y="1951726"/>
              <a:ext cx="151924" cy="1343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>
              <a:stCxn id="109" idx="5"/>
              <a:endCxn id="10" idx="2"/>
            </p:cNvCxnSpPr>
            <p:nvPr/>
          </p:nvCxnSpPr>
          <p:spPr>
            <a:xfrm>
              <a:off x="1889813" y="3181076"/>
              <a:ext cx="763262" cy="20609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>
              <a:stCxn id="109" idx="5"/>
              <a:endCxn id="17" idx="0"/>
            </p:cNvCxnSpPr>
            <p:nvPr/>
          </p:nvCxnSpPr>
          <p:spPr>
            <a:xfrm>
              <a:off x="1889813" y="3181076"/>
              <a:ext cx="175695" cy="2555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>
              <a:stCxn id="22" idx="4"/>
              <a:endCxn id="110" idx="1"/>
            </p:cNvCxnSpPr>
            <p:nvPr/>
          </p:nvCxnSpPr>
          <p:spPr>
            <a:xfrm>
              <a:off x="1321114" y="3340980"/>
              <a:ext cx="147861" cy="80839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>
              <a:stCxn id="18" idx="4"/>
              <a:endCxn id="110" idx="0"/>
            </p:cNvCxnSpPr>
            <p:nvPr/>
          </p:nvCxnSpPr>
          <p:spPr>
            <a:xfrm flipH="1">
              <a:off x="1499423" y="3701104"/>
              <a:ext cx="1" cy="4356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>
              <a:stCxn id="19" idx="3"/>
              <a:endCxn id="110" idx="7"/>
            </p:cNvCxnSpPr>
            <p:nvPr/>
          </p:nvCxnSpPr>
          <p:spPr>
            <a:xfrm flipH="1">
              <a:off x="1529873" y="3902946"/>
              <a:ext cx="140549" cy="2464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>
              <a:stCxn id="110" idx="6"/>
              <a:endCxn id="20" idx="3"/>
            </p:cNvCxnSpPr>
            <p:nvPr/>
          </p:nvCxnSpPr>
          <p:spPr>
            <a:xfrm flipV="1">
              <a:off x="1542485" y="4064634"/>
              <a:ext cx="444674" cy="1151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>
              <a:stCxn id="110" idx="5"/>
              <a:endCxn id="90" idx="2"/>
            </p:cNvCxnSpPr>
            <p:nvPr/>
          </p:nvCxnSpPr>
          <p:spPr>
            <a:xfrm>
              <a:off x="1529873" y="4210268"/>
              <a:ext cx="177224" cy="781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>
              <a:stCxn id="91" idx="4"/>
              <a:endCxn id="114" idx="0"/>
            </p:cNvCxnSpPr>
            <p:nvPr/>
          </p:nvCxnSpPr>
          <p:spPr>
            <a:xfrm>
              <a:off x="2107842" y="4537597"/>
              <a:ext cx="130193" cy="4961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>
              <a:stCxn id="88" idx="5"/>
              <a:endCxn id="86" idx="0"/>
            </p:cNvCxnSpPr>
            <p:nvPr/>
          </p:nvCxnSpPr>
          <p:spPr>
            <a:xfrm>
              <a:off x="2306398" y="4509822"/>
              <a:ext cx="98689" cy="21383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>
              <a:stCxn id="86" idx="7"/>
              <a:endCxn id="89" idx="3"/>
            </p:cNvCxnSpPr>
            <p:nvPr/>
          </p:nvCxnSpPr>
          <p:spPr>
            <a:xfrm flipV="1">
              <a:off x="2420278" y="4282099"/>
              <a:ext cx="260002" cy="44785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>
              <a:stCxn id="86" idx="6"/>
              <a:endCxn id="87" idx="2"/>
            </p:cNvCxnSpPr>
            <p:nvPr/>
          </p:nvCxnSpPr>
          <p:spPr>
            <a:xfrm>
              <a:off x="2426570" y="4745144"/>
              <a:ext cx="204452" cy="4126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>
              <a:endCxn id="84" idx="0"/>
            </p:cNvCxnSpPr>
            <p:nvPr/>
          </p:nvCxnSpPr>
          <p:spPr>
            <a:xfrm>
              <a:off x="2411171" y="4767730"/>
              <a:ext cx="15399" cy="44658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>
              <a:stCxn id="86" idx="5"/>
              <a:endCxn id="85" idx="1"/>
            </p:cNvCxnSpPr>
            <p:nvPr/>
          </p:nvCxnSpPr>
          <p:spPr>
            <a:xfrm>
              <a:off x="2420278" y="4760335"/>
              <a:ext cx="285278" cy="35928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>
              <a:stCxn id="84" idx="6"/>
              <a:endCxn id="83" idx="2"/>
            </p:cNvCxnSpPr>
            <p:nvPr/>
          </p:nvCxnSpPr>
          <p:spPr>
            <a:xfrm>
              <a:off x="2448053" y="5235803"/>
              <a:ext cx="495405" cy="20121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>
              <a:stCxn id="93" idx="6"/>
              <a:endCxn id="94" idx="2"/>
            </p:cNvCxnSpPr>
            <p:nvPr/>
          </p:nvCxnSpPr>
          <p:spPr>
            <a:xfrm flipV="1">
              <a:off x="2741728" y="4600777"/>
              <a:ext cx="426125" cy="1567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>
              <a:stCxn id="81" idx="5"/>
              <a:endCxn id="80" idx="1"/>
            </p:cNvCxnSpPr>
            <p:nvPr/>
          </p:nvCxnSpPr>
          <p:spPr>
            <a:xfrm>
              <a:off x="3381976" y="4398686"/>
              <a:ext cx="245912" cy="2009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>
              <a:stCxn id="113" idx="7"/>
              <a:endCxn id="80" idx="3"/>
            </p:cNvCxnSpPr>
            <p:nvPr/>
          </p:nvCxnSpPr>
          <p:spPr>
            <a:xfrm flipV="1">
              <a:off x="3200197" y="4630030"/>
              <a:ext cx="427692" cy="3161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>
              <a:stCxn id="80" idx="4"/>
              <a:endCxn id="82" idx="0"/>
            </p:cNvCxnSpPr>
            <p:nvPr/>
          </p:nvCxnSpPr>
          <p:spPr>
            <a:xfrm flipH="1">
              <a:off x="3547950" y="4636321"/>
              <a:ext cx="95130" cy="4016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椭圆 222"/>
            <p:cNvSpPr/>
            <p:nvPr/>
          </p:nvSpPr>
          <p:spPr>
            <a:xfrm>
              <a:off x="2884189" y="39352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4" name="直接连接符 223"/>
            <p:cNvCxnSpPr>
              <a:stCxn id="96" idx="6"/>
              <a:endCxn id="223" idx="2"/>
            </p:cNvCxnSpPr>
            <p:nvPr/>
          </p:nvCxnSpPr>
          <p:spPr>
            <a:xfrm>
              <a:off x="2695470" y="3884954"/>
              <a:ext cx="188719" cy="93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>
              <a:stCxn id="223" idx="4"/>
              <a:endCxn id="95" idx="0"/>
            </p:cNvCxnSpPr>
            <p:nvPr/>
          </p:nvCxnSpPr>
          <p:spPr>
            <a:xfrm>
              <a:off x="2927251" y="4021420"/>
              <a:ext cx="17771" cy="35935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>
              <a:stCxn id="223" idx="6"/>
              <a:endCxn id="97" idx="2"/>
            </p:cNvCxnSpPr>
            <p:nvPr/>
          </p:nvCxnSpPr>
          <p:spPr>
            <a:xfrm flipV="1">
              <a:off x="2970313" y="3816652"/>
              <a:ext cx="413681" cy="16170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>
              <a:stCxn id="12" idx="5"/>
              <a:endCxn id="223" idx="1"/>
            </p:cNvCxnSpPr>
            <p:nvPr/>
          </p:nvCxnSpPr>
          <p:spPr>
            <a:xfrm>
              <a:off x="2504993" y="3516221"/>
              <a:ext cx="391809" cy="43168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50" idx="6"/>
              <a:endCxn id="118" idx="2"/>
            </p:cNvCxnSpPr>
            <p:nvPr/>
          </p:nvCxnSpPr>
          <p:spPr>
            <a:xfrm flipV="1">
              <a:off x="3414872" y="3301513"/>
              <a:ext cx="390230" cy="4306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>
              <a:stCxn id="118" idx="4"/>
              <a:endCxn id="99" idx="7"/>
            </p:cNvCxnSpPr>
            <p:nvPr/>
          </p:nvCxnSpPr>
          <p:spPr>
            <a:xfrm flipH="1">
              <a:off x="3776825" y="3344575"/>
              <a:ext cx="71338" cy="3848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>
              <a:stCxn id="117" idx="4"/>
              <a:endCxn id="100" idx="0"/>
            </p:cNvCxnSpPr>
            <p:nvPr/>
          </p:nvCxnSpPr>
          <p:spPr>
            <a:xfrm>
              <a:off x="4051697" y="3134931"/>
              <a:ext cx="86945" cy="3802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>
              <a:stCxn id="117" idx="6"/>
              <a:endCxn id="101" idx="3"/>
            </p:cNvCxnSpPr>
            <p:nvPr/>
          </p:nvCxnSpPr>
          <p:spPr>
            <a:xfrm>
              <a:off x="4094759" y="3091869"/>
              <a:ext cx="394582" cy="5246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34"/>
            <p:cNvSpPr>
              <a:spLocks noEditPoints="1"/>
            </p:cNvSpPr>
            <p:nvPr/>
          </p:nvSpPr>
          <p:spPr bwMode="auto">
            <a:xfrm>
              <a:off x="3867786" y="4631608"/>
              <a:ext cx="268544" cy="270037"/>
            </a:xfrm>
            <a:custGeom>
              <a:avLst/>
              <a:gdLst>
                <a:gd name="T0" fmla="*/ 180 w 199"/>
                <a:gd name="T1" fmla="*/ 80 h 199"/>
                <a:gd name="T2" fmla="*/ 118 w 199"/>
                <a:gd name="T3" fmla="*/ 19 h 199"/>
                <a:gd name="T4" fmla="*/ 137 w 199"/>
                <a:gd name="T5" fmla="*/ 0 h 199"/>
                <a:gd name="T6" fmla="*/ 199 w 199"/>
                <a:gd name="T7" fmla="*/ 62 h 199"/>
                <a:gd name="T8" fmla="*/ 180 w 199"/>
                <a:gd name="T9" fmla="*/ 80 h 199"/>
                <a:gd name="T10" fmla="*/ 162 w 199"/>
                <a:gd name="T11" fmla="*/ 98 h 199"/>
                <a:gd name="T12" fmla="*/ 160 w 199"/>
                <a:gd name="T13" fmla="*/ 99 h 199"/>
                <a:gd name="T14" fmla="*/ 149 w 199"/>
                <a:gd name="T15" fmla="*/ 99 h 199"/>
                <a:gd name="T16" fmla="*/ 137 w 199"/>
                <a:gd name="T17" fmla="*/ 99 h 199"/>
                <a:gd name="T18" fmla="*/ 124 w 199"/>
                <a:gd name="T19" fmla="*/ 149 h 199"/>
                <a:gd name="T20" fmla="*/ 25 w 199"/>
                <a:gd name="T21" fmla="*/ 199 h 199"/>
                <a:gd name="T22" fmla="*/ 13 w 199"/>
                <a:gd name="T23" fmla="*/ 199 h 199"/>
                <a:gd name="T24" fmla="*/ 52 w 199"/>
                <a:gd name="T25" fmla="*/ 159 h 199"/>
                <a:gd name="T26" fmla="*/ 62 w 199"/>
                <a:gd name="T27" fmla="*/ 161 h 199"/>
                <a:gd name="T28" fmla="*/ 87 w 199"/>
                <a:gd name="T29" fmla="*/ 137 h 199"/>
                <a:gd name="T30" fmla="*/ 62 w 199"/>
                <a:gd name="T31" fmla="*/ 112 h 199"/>
                <a:gd name="T32" fmla="*/ 37 w 199"/>
                <a:gd name="T33" fmla="*/ 137 h 199"/>
                <a:gd name="T34" fmla="*/ 40 w 199"/>
                <a:gd name="T35" fmla="*/ 147 h 199"/>
                <a:gd name="T36" fmla="*/ 0 w 199"/>
                <a:gd name="T37" fmla="*/ 186 h 199"/>
                <a:gd name="T38" fmla="*/ 0 w 199"/>
                <a:gd name="T39" fmla="*/ 174 h 199"/>
                <a:gd name="T40" fmla="*/ 50 w 199"/>
                <a:gd name="T41" fmla="*/ 75 h 199"/>
                <a:gd name="T42" fmla="*/ 100 w 199"/>
                <a:gd name="T43" fmla="*/ 62 h 199"/>
                <a:gd name="T44" fmla="*/ 100 w 199"/>
                <a:gd name="T45" fmla="*/ 50 h 199"/>
                <a:gd name="T46" fmla="*/ 100 w 199"/>
                <a:gd name="T47" fmla="*/ 38 h 199"/>
                <a:gd name="T48" fmla="*/ 100 w 199"/>
                <a:gd name="T49" fmla="*/ 37 h 199"/>
                <a:gd name="T50" fmla="*/ 106 w 199"/>
                <a:gd name="T51" fmla="*/ 31 h 199"/>
                <a:gd name="T52" fmla="*/ 167 w 199"/>
                <a:gd name="T53" fmla="*/ 93 h 199"/>
                <a:gd name="T54" fmla="*/ 162 w 199"/>
                <a:gd name="T55" fmla="*/ 9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99">
                  <a:moveTo>
                    <a:pt x="180" y="8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99" y="62"/>
                    <a:pt x="199" y="62"/>
                    <a:pt x="199" y="62"/>
                  </a:cubicBezTo>
                  <a:lnTo>
                    <a:pt x="180" y="80"/>
                  </a:lnTo>
                  <a:close/>
                  <a:moveTo>
                    <a:pt x="162" y="98"/>
                  </a:moveTo>
                  <a:cubicBezTo>
                    <a:pt x="161" y="99"/>
                    <a:pt x="161" y="99"/>
                    <a:pt x="160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61"/>
                    <a:pt x="59" y="161"/>
                    <a:pt x="62" y="161"/>
                  </a:cubicBezTo>
                  <a:cubicBezTo>
                    <a:pt x="76" y="161"/>
                    <a:pt x="87" y="150"/>
                    <a:pt x="87" y="137"/>
                  </a:cubicBezTo>
                  <a:cubicBezTo>
                    <a:pt x="87" y="123"/>
                    <a:pt x="76" y="112"/>
                    <a:pt x="62" y="112"/>
                  </a:cubicBezTo>
                  <a:cubicBezTo>
                    <a:pt x="49" y="112"/>
                    <a:pt x="37" y="123"/>
                    <a:pt x="37" y="137"/>
                  </a:cubicBezTo>
                  <a:cubicBezTo>
                    <a:pt x="37" y="140"/>
                    <a:pt x="38" y="144"/>
                    <a:pt x="4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67" y="93"/>
                    <a:pt x="167" y="93"/>
                    <a:pt x="167" y="93"/>
                  </a:cubicBezTo>
                  <a:lnTo>
                    <a:pt x="162" y="9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6"/>
            <p:cNvSpPr>
              <a:spLocks noEditPoints="1"/>
            </p:cNvSpPr>
            <p:nvPr/>
          </p:nvSpPr>
          <p:spPr bwMode="auto">
            <a:xfrm>
              <a:off x="2944495" y="3315893"/>
              <a:ext cx="270037" cy="23721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6"/>
            <p:cNvSpPr>
              <a:spLocks noEditPoints="1"/>
            </p:cNvSpPr>
            <p:nvPr/>
          </p:nvSpPr>
          <p:spPr bwMode="auto">
            <a:xfrm>
              <a:off x="4265281" y="3733419"/>
              <a:ext cx="241690" cy="268544"/>
            </a:xfrm>
            <a:custGeom>
              <a:avLst/>
              <a:gdLst>
                <a:gd name="T0" fmla="*/ 147 w 179"/>
                <a:gd name="T1" fmla="*/ 117 h 199"/>
                <a:gd name="T2" fmla="*/ 147 w 179"/>
                <a:gd name="T3" fmla="*/ 61 h 199"/>
                <a:gd name="T4" fmla="*/ 179 w 179"/>
                <a:gd name="T5" fmla="*/ 66 h 199"/>
                <a:gd name="T6" fmla="*/ 179 w 179"/>
                <a:gd name="T7" fmla="*/ 112 h 199"/>
                <a:gd name="T8" fmla="*/ 147 w 179"/>
                <a:gd name="T9" fmla="*/ 117 h 199"/>
                <a:gd name="T10" fmla="*/ 23 w 179"/>
                <a:gd name="T11" fmla="*/ 35 h 199"/>
                <a:gd name="T12" fmla="*/ 23 w 179"/>
                <a:gd name="T13" fmla="*/ 199 h 199"/>
                <a:gd name="T14" fmla="*/ 11 w 179"/>
                <a:gd name="T15" fmla="*/ 199 h 199"/>
                <a:gd name="T16" fmla="*/ 11 w 179"/>
                <a:gd name="T17" fmla="*/ 35 h 199"/>
                <a:gd name="T18" fmla="*/ 0 w 179"/>
                <a:gd name="T19" fmla="*/ 18 h 199"/>
                <a:gd name="T20" fmla="*/ 18 w 179"/>
                <a:gd name="T21" fmla="*/ 0 h 199"/>
                <a:gd name="T22" fmla="*/ 36 w 179"/>
                <a:gd name="T23" fmla="*/ 18 h 199"/>
                <a:gd name="T24" fmla="*/ 23 w 179"/>
                <a:gd name="T25" fmla="*/ 35 h 199"/>
                <a:gd name="T26" fmla="*/ 67 w 179"/>
                <a:gd name="T27" fmla="*/ 130 h 199"/>
                <a:gd name="T28" fmla="*/ 31 w 179"/>
                <a:gd name="T29" fmla="*/ 135 h 199"/>
                <a:gd name="T30" fmla="*/ 31 w 179"/>
                <a:gd name="T31" fmla="*/ 43 h 199"/>
                <a:gd name="T32" fmla="*/ 67 w 179"/>
                <a:gd name="T33" fmla="*/ 49 h 199"/>
                <a:gd name="T34" fmla="*/ 67 w 179"/>
                <a:gd name="T35" fmla="*/ 130 h 199"/>
                <a:gd name="T36" fmla="*/ 91 w 179"/>
                <a:gd name="T37" fmla="*/ 52 h 199"/>
                <a:gd name="T38" fmla="*/ 123 w 179"/>
                <a:gd name="T39" fmla="*/ 57 h 199"/>
                <a:gd name="T40" fmla="*/ 123 w 179"/>
                <a:gd name="T41" fmla="*/ 121 h 199"/>
                <a:gd name="T42" fmla="*/ 91 w 179"/>
                <a:gd name="T43" fmla="*/ 126 h 199"/>
                <a:gd name="T44" fmla="*/ 91 w 179"/>
                <a:gd name="T45" fmla="*/ 5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99">
                  <a:moveTo>
                    <a:pt x="147" y="117"/>
                  </a:moveTo>
                  <a:cubicBezTo>
                    <a:pt x="147" y="61"/>
                    <a:pt x="147" y="61"/>
                    <a:pt x="147" y="61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112"/>
                    <a:pt x="179" y="112"/>
                    <a:pt x="179" y="112"/>
                  </a:cubicBezTo>
                  <a:lnTo>
                    <a:pt x="147" y="117"/>
                  </a:lnTo>
                  <a:close/>
                  <a:moveTo>
                    <a:pt x="23" y="35"/>
                  </a:moveTo>
                  <a:cubicBezTo>
                    <a:pt x="23" y="199"/>
                    <a:pt x="23" y="199"/>
                    <a:pt x="23" y="199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2"/>
                    <a:pt x="0" y="25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6"/>
                    <a:pt x="31" y="33"/>
                    <a:pt x="23" y="35"/>
                  </a:cubicBezTo>
                  <a:close/>
                  <a:moveTo>
                    <a:pt x="67" y="130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130"/>
                  </a:lnTo>
                  <a:close/>
                  <a:moveTo>
                    <a:pt x="91" y="52"/>
                  </a:moveTo>
                  <a:cubicBezTo>
                    <a:pt x="123" y="57"/>
                    <a:pt x="123" y="57"/>
                    <a:pt x="123" y="57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91" y="126"/>
                    <a:pt x="91" y="126"/>
                    <a:pt x="91" y="126"/>
                  </a:cubicBezTo>
                  <a:lnTo>
                    <a:pt x="91" y="5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143"/>
            <p:cNvSpPr>
              <a:spLocks noEditPoints="1"/>
            </p:cNvSpPr>
            <p:nvPr/>
          </p:nvSpPr>
          <p:spPr bwMode="auto">
            <a:xfrm>
              <a:off x="1744999" y="4588078"/>
              <a:ext cx="268544" cy="241690"/>
            </a:xfrm>
            <a:custGeom>
              <a:avLst/>
              <a:gdLst>
                <a:gd name="T0" fmla="*/ 180 w 198"/>
                <a:gd name="T1" fmla="*/ 73 h 179"/>
                <a:gd name="T2" fmla="*/ 18 w 198"/>
                <a:gd name="T3" fmla="*/ 73 h 179"/>
                <a:gd name="T4" fmla="*/ 0 w 198"/>
                <a:gd name="T5" fmla="*/ 55 h 179"/>
                <a:gd name="T6" fmla="*/ 198 w 198"/>
                <a:gd name="T7" fmla="*/ 55 h 179"/>
                <a:gd name="T8" fmla="*/ 180 w 198"/>
                <a:gd name="T9" fmla="*/ 73 h 179"/>
                <a:gd name="T10" fmla="*/ 171 w 198"/>
                <a:gd name="T11" fmla="*/ 82 h 179"/>
                <a:gd name="T12" fmla="*/ 153 w 198"/>
                <a:gd name="T13" fmla="*/ 100 h 179"/>
                <a:gd name="T14" fmla="*/ 45 w 198"/>
                <a:gd name="T15" fmla="*/ 100 h 179"/>
                <a:gd name="T16" fmla="*/ 27 w 198"/>
                <a:gd name="T17" fmla="*/ 82 h 179"/>
                <a:gd name="T18" fmla="*/ 171 w 198"/>
                <a:gd name="T19" fmla="*/ 82 h 179"/>
                <a:gd name="T20" fmla="*/ 144 w 198"/>
                <a:gd name="T21" fmla="*/ 109 h 179"/>
                <a:gd name="T22" fmla="*/ 126 w 198"/>
                <a:gd name="T23" fmla="*/ 127 h 179"/>
                <a:gd name="T24" fmla="*/ 72 w 198"/>
                <a:gd name="T25" fmla="*/ 127 h 179"/>
                <a:gd name="T26" fmla="*/ 54 w 198"/>
                <a:gd name="T27" fmla="*/ 109 h 179"/>
                <a:gd name="T28" fmla="*/ 144 w 198"/>
                <a:gd name="T29" fmla="*/ 109 h 179"/>
                <a:gd name="T30" fmla="*/ 99 w 198"/>
                <a:gd name="T31" fmla="*/ 129 h 179"/>
                <a:gd name="T32" fmla="*/ 124 w 198"/>
                <a:gd name="T33" fmla="*/ 154 h 179"/>
                <a:gd name="T34" fmla="*/ 99 w 198"/>
                <a:gd name="T35" fmla="*/ 179 h 179"/>
                <a:gd name="T36" fmla="*/ 73 w 198"/>
                <a:gd name="T37" fmla="*/ 154 h 179"/>
                <a:gd name="T38" fmla="*/ 99 w 198"/>
                <a:gd name="T39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179">
                  <a:moveTo>
                    <a:pt x="180" y="73"/>
                  </a:moveTo>
                  <a:cubicBezTo>
                    <a:pt x="135" y="28"/>
                    <a:pt x="63" y="28"/>
                    <a:pt x="18" y="7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5" y="0"/>
                    <a:pt x="143" y="0"/>
                    <a:pt x="198" y="55"/>
                  </a:cubicBezTo>
                  <a:lnTo>
                    <a:pt x="180" y="73"/>
                  </a:lnTo>
                  <a:close/>
                  <a:moveTo>
                    <a:pt x="171" y="82"/>
                  </a:moveTo>
                  <a:cubicBezTo>
                    <a:pt x="153" y="100"/>
                    <a:pt x="153" y="100"/>
                    <a:pt x="153" y="100"/>
                  </a:cubicBezTo>
                  <a:cubicBezTo>
                    <a:pt x="123" y="70"/>
                    <a:pt x="75" y="70"/>
                    <a:pt x="45" y="10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67" y="42"/>
                    <a:pt x="131" y="42"/>
                    <a:pt x="171" y="82"/>
                  </a:cubicBezTo>
                  <a:close/>
                  <a:moveTo>
                    <a:pt x="144" y="109"/>
                  </a:moveTo>
                  <a:cubicBezTo>
                    <a:pt x="126" y="127"/>
                    <a:pt x="126" y="127"/>
                    <a:pt x="126" y="127"/>
                  </a:cubicBezTo>
                  <a:cubicBezTo>
                    <a:pt x="111" y="112"/>
                    <a:pt x="87" y="112"/>
                    <a:pt x="72" y="127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79" y="84"/>
                    <a:pt x="119" y="84"/>
                    <a:pt x="144" y="109"/>
                  </a:cubicBezTo>
                  <a:close/>
                  <a:moveTo>
                    <a:pt x="99" y="129"/>
                  </a:moveTo>
                  <a:cubicBezTo>
                    <a:pt x="113" y="129"/>
                    <a:pt x="124" y="140"/>
                    <a:pt x="124" y="154"/>
                  </a:cubicBezTo>
                  <a:cubicBezTo>
                    <a:pt x="124" y="168"/>
                    <a:pt x="113" y="179"/>
                    <a:pt x="99" y="179"/>
                  </a:cubicBezTo>
                  <a:cubicBezTo>
                    <a:pt x="85" y="179"/>
                    <a:pt x="73" y="168"/>
                    <a:pt x="73" y="154"/>
                  </a:cubicBezTo>
                  <a:cubicBezTo>
                    <a:pt x="73" y="140"/>
                    <a:pt x="85" y="129"/>
                    <a:pt x="99" y="1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39"/>
            <p:cNvSpPr>
              <a:spLocks noEditPoints="1"/>
            </p:cNvSpPr>
            <p:nvPr/>
          </p:nvSpPr>
          <p:spPr bwMode="auto">
            <a:xfrm>
              <a:off x="1527877" y="2325282"/>
              <a:ext cx="259593" cy="253625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54"/>
            <p:cNvSpPr>
              <a:spLocks noEditPoints="1"/>
            </p:cNvSpPr>
            <p:nvPr/>
          </p:nvSpPr>
          <p:spPr bwMode="auto">
            <a:xfrm>
              <a:off x="4760280" y="2207983"/>
              <a:ext cx="258102" cy="256609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145"/>
            <p:cNvSpPr>
              <a:spLocks noEditPoints="1"/>
            </p:cNvSpPr>
            <p:nvPr/>
          </p:nvSpPr>
          <p:spPr bwMode="auto">
            <a:xfrm>
              <a:off x="2970637" y="1829144"/>
              <a:ext cx="162619" cy="270037"/>
            </a:xfrm>
            <a:custGeom>
              <a:avLst/>
              <a:gdLst>
                <a:gd name="T0" fmla="*/ 76 w 109"/>
                <a:gd name="T1" fmla="*/ 127 h 181"/>
                <a:gd name="T2" fmla="*/ 65 w 109"/>
                <a:gd name="T3" fmla="*/ 116 h 181"/>
                <a:gd name="T4" fmla="*/ 76 w 109"/>
                <a:gd name="T5" fmla="*/ 105 h 181"/>
                <a:gd name="T6" fmla="*/ 98 w 109"/>
                <a:gd name="T7" fmla="*/ 94 h 181"/>
                <a:gd name="T8" fmla="*/ 109 w 109"/>
                <a:gd name="T9" fmla="*/ 105 h 181"/>
                <a:gd name="T10" fmla="*/ 76 w 109"/>
                <a:gd name="T11" fmla="*/ 116 h 181"/>
                <a:gd name="T12" fmla="*/ 87 w 109"/>
                <a:gd name="T13" fmla="*/ 149 h 181"/>
                <a:gd name="T14" fmla="*/ 76 w 109"/>
                <a:gd name="T15" fmla="*/ 138 h 181"/>
                <a:gd name="T16" fmla="*/ 87 w 109"/>
                <a:gd name="T17" fmla="*/ 127 h 181"/>
                <a:gd name="T18" fmla="*/ 98 w 109"/>
                <a:gd name="T19" fmla="*/ 159 h 181"/>
                <a:gd name="T20" fmla="*/ 87 w 109"/>
                <a:gd name="T21" fmla="*/ 170 h 181"/>
                <a:gd name="T22" fmla="*/ 87 w 109"/>
                <a:gd name="T23" fmla="*/ 149 h 181"/>
                <a:gd name="T24" fmla="*/ 98 w 109"/>
                <a:gd name="T25" fmla="*/ 159 h 181"/>
                <a:gd name="T26" fmla="*/ 65 w 109"/>
                <a:gd name="T27" fmla="*/ 181 h 181"/>
                <a:gd name="T28" fmla="*/ 76 w 109"/>
                <a:gd name="T29" fmla="*/ 170 h 181"/>
                <a:gd name="T30" fmla="*/ 87 w 109"/>
                <a:gd name="T31" fmla="*/ 181 h 181"/>
                <a:gd name="T32" fmla="*/ 54 w 109"/>
                <a:gd name="T33" fmla="*/ 159 h 181"/>
                <a:gd name="T34" fmla="*/ 65 w 109"/>
                <a:gd name="T35" fmla="*/ 149 h 181"/>
                <a:gd name="T36" fmla="*/ 65 w 109"/>
                <a:gd name="T37" fmla="*/ 170 h 181"/>
                <a:gd name="T38" fmla="*/ 54 w 109"/>
                <a:gd name="T39" fmla="*/ 159 h 181"/>
                <a:gd name="T40" fmla="*/ 44 w 109"/>
                <a:gd name="T41" fmla="*/ 127 h 181"/>
                <a:gd name="T42" fmla="*/ 54 w 109"/>
                <a:gd name="T43" fmla="*/ 138 h 181"/>
                <a:gd name="T44" fmla="*/ 44 w 109"/>
                <a:gd name="T45" fmla="*/ 149 h 181"/>
                <a:gd name="T46" fmla="*/ 22 w 109"/>
                <a:gd name="T47" fmla="*/ 138 h 181"/>
                <a:gd name="T48" fmla="*/ 11 w 109"/>
                <a:gd name="T49" fmla="*/ 149 h 181"/>
                <a:gd name="T50" fmla="*/ 0 w 109"/>
                <a:gd name="T51" fmla="*/ 159 h 181"/>
                <a:gd name="T52" fmla="*/ 11 w 109"/>
                <a:gd name="T53" fmla="*/ 0 h 181"/>
                <a:gd name="T54" fmla="*/ 22 w 109"/>
                <a:gd name="T55" fmla="*/ 7 h 181"/>
                <a:gd name="T56" fmla="*/ 11 w 109"/>
                <a:gd name="T57" fmla="*/ 17 h 181"/>
                <a:gd name="T58" fmla="*/ 22 w 109"/>
                <a:gd name="T59" fmla="*/ 138 h 181"/>
                <a:gd name="T60" fmla="*/ 33 w 109"/>
                <a:gd name="T61" fmla="*/ 127 h 181"/>
                <a:gd name="T62" fmla="*/ 22 w 109"/>
                <a:gd name="T63" fmla="*/ 138 h 181"/>
                <a:gd name="T64" fmla="*/ 22 w 109"/>
                <a:gd name="T65" fmla="*/ 28 h 181"/>
                <a:gd name="T66" fmla="*/ 33 w 109"/>
                <a:gd name="T67" fmla="*/ 17 h 181"/>
                <a:gd name="T68" fmla="*/ 44 w 109"/>
                <a:gd name="T69" fmla="*/ 39 h 181"/>
                <a:gd name="T70" fmla="*/ 33 w 109"/>
                <a:gd name="T71" fmla="*/ 28 h 181"/>
                <a:gd name="T72" fmla="*/ 44 w 109"/>
                <a:gd name="T73" fmla="*/ 39 h 181"/>
                <a:gd name="T74" fmla="*/ 44 w 109"/>
                <a:gd name="T75" fmla="*/ 116 h 181"/>
                <a:gd name="T76" fmla="*/ 33 w 109"/>
                <a:gd name="T77" fmla="*/ 127 h 181"/>
                <a:gd name="T78" fmla="*/ 87 w 109"/>
                <a:gd name="T79" fmla="*/ 83 h 181"/>
                <a:gd name="T80" fmla="*/ 98 w 109"/>
                <a:gd name="T81" fmla="*/ 94 h 181"/>
                <a:gd name="T82" fmla="*/ 87 w 109"/>
                <a:gd name="T83" fmla="*/ 83 h 181"/>
                <a:gd name="T84" fmla="*/ 87 w 109"/>
                <a:gd name="T85" fmla="*/ 73 h 181"/>
                <a:gd name="T86" fmla="*/ 76 w 109"/>
                <a:gd name="T87" fmla="*/ 83 h 181"/>
                <a:gd name="T88" fmla="*/ 65 w 109"/>
                <a:gd name="T89" fmla="*/ 62 h 181"/>
                <a:gd name="T90" fmla="*/ 76 w 109"/>
                <a:gd name="T91" fmla="*/ 73 h 181"/>
                <a:gd name="T92" fmla="*/ 65 w 109"/>
                <a:gd name="T93" fmla="*/ 62 h 181"/>
                <a:gd name="T94" fmla="*/ 44 w 109"/>
                <a:gd name="T95" fmla="*/ 51 h 181"/>
                <a:gd name="T96" fmla="*/ 54 w 109"/>
                <a:gd name="T97" fmla="*/ 40 h 181"/>
                <a:gd name="T98" fmla="*/ 65 w 109"/>
                <a:gd name="T99" fmla="*/ 51 h 181"/>
                <a:gd name="T100" fmla="*/ 54 w 109"/>
                <a:gd name="T101" fmla="*/ 6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81">
                  <a:moveTo>
                    <a:pt x="76" y="116"/>
                  </a:moveTo>
                  <a:lnTo>
                    <a:pt x="76" y="127"/>
                  </a:lnTo>
                  <a:lnTo>
                    <a:pt x="65" y="127"/>
                  </a:lnTo>
                  <a:lnTo>
                    <a:pt x="65" y="116"/>
                  </a:lnTo>
                  <a:lnTo>
                    <a:pt x="65" y="105"/>
                  </a:lnTo>
                  <a:lnTo>
                    <a:pt x="76" y="105"/>
                  </a:lnTo>
                  <a:lnTo>
                    <a:pt x="98" y="105"/>
                  </a:lnTo>
                  <a:lnTo>
                    <a:pt x="98" y="94"/>
                  </a:lnTo>
                  <a:lnTo>
                    <a:pt x="109" y="94"/>
                  </a:lnTo>
                  <a:lnTo>
                    <a:pt x="109" y="105"/>
                  </a:lnTo>
                  <a:lnTo>
                    <a:pt x="109" y="116"/>
                  </a:lnTo>
                  <a:lnTo>
                    <a:pt x="76" y="116"/>
                  </a:lnTo>
                  <a:close/>
                  <a:moveTo>
                    <a:pt x="87" y="138"/>
                  </a:moveTo>
                  <a:lnTo>
                    <a:pt x="87" y="149"/>
                  </a:lnTo>
                  <a:lnTo>
                    <a:pt x="76" y="149"/>
                  </a:lnTo>
                  <a:lnTo>
                    <a:pt x="76" y="138"/>
                  </a:lnTo>
                  <a:lnTo>
                    <a:pt x="76" y="127"/>
                  </a:lnTo>
                  <a:lnTo>
                    <a:pt x="87" y="127"/>
                  </a:lnTo>
                  <a:lnTo>
                    <a:pt x="87" y="138"/>
                  </a:lnTo>
                  <a:close/>
                  <a:moveTo>
                    <a:pt x="98" y="159"/>
                  </a:moveTo>
                  <a:lnTo>
                    <a:pt x="98" y="170"/>
                  </a:lnTo>
                  <a:lnTo>
                    <a:pt x="87" y="170"/>
                  </a:lnTo>
                  <a:lnTo>
                    <a:pt x="87" y="159"/>
                  </a:lnTo>
                  <a:lnTo>
                    <a:pt x="87" y="149"/>
                  </a:lnTo>
                  <a:lnTo>
                    <a:pt x="98" y="149"/>
                  </a:lnTo>
                  <a:lnTo>
                    <a:pt x="98" y="159"/>
                  </a:lnTo>
                  <a:close/>
                  <a:moveTo>
                    <a:pt x="76" y="181"/>
                  </a:moveTo>
                  <a:lnTo>
                    <a:pt x="65" y="181"/>
                  </a:lnTo>
                  <a:lnTo>
                    <a:pt x="65" y="170"/>
                  </a:lnTo>
                  <a:lnTo>
                    <a:pt x="76" y="170"/>
                  </a:lnTo>
                  <a:lnTo>
                    <a:pt x="87" y="170"/>
                  </a:lnTo>
                  <a:lnTo>
                    <a:pt x="87" y="181"/>
                  </a:lnTo>
                  <a:lnTo>
                    <a:pt x="76" y="181"/>
                  </a:lnTo>
                  <a:close/>
                  <a:moveTo>
                    <a:pt x="54" y="159"/>
                  </a:moveTo>
                  <a:lnTo>
                    <a:pt x="54" y="149"/>
                  </a:lnTo>
                  <a:lnTo>
                    <a:pt x="65" y="149"/>
                  </a:lnTo>
                  <a:lnTo>
                    <a:pt x="65" y="159"/>
                  </a:lnTo>
                  <a:lnTo>
                    <a:pt x="65" y="170"/>
                  </a:lnTo>
                  <a:lnTo>
                    <a:pt x="54" y="170"/>
                  </a:lnTo>
                  <a:lnTo>
                    <a:pt x="54" y="159"/>
                  </a:lnTo>
                  <a:close/>
                  <a:moveTo>
                    <a:pt x="44" y="138"/>
                  </a:moveTo>
                  <a:lnTo>
                    <a:pt x="44" y="127"/>
                  </a:lnTo>
                  <a:lnTo>
                    <a:pt x="54" y="127"/>
                  </a:lnTo>
                  <a:lnTo>
                    <a:pt x="54" y="138"/>
                  </a:lnTo>
                  <a:lnTo>
                    <a:pt x="54" y="149"/>
                  </a:lnTo>
                  <a:lnTo>
                    <a:pt x="44" y="149"/>
                  </a:lnTo>
                  <a:lnTo>
                    <a:pt x="44" y="138"/>
                  </a:lnTo>
                  <a:close/>
                  <a:moveTo>
                    <a:pt x="22" y="138"/>
                  </a:moveTo>
                  <a:lnTo>
                    <a:pt x="22" y="149"/>
                  </a:lnTo>
                  <a:lnTo>
                    <a:pt x="11" y="149"/>
                  </a:lnTo>
                  <a:lnTo>
                    <a:pt x="1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7"/>
                  </a:lnTo>
                  <a:lnTo>
                    <a:pt x="22" y="7"/>
                  </a:lnTo>
                  <a:lnTo>
                    <a:pt x="22" y="17"/>
                  </a:lnTo>
                  <a:lnTo>
                    <a:pt x="11" y="17"/>
                  </a:lnTo>
                  <a:lnTo>
                    <a:pt x="11" y="138"/>
                  </a:lnTo>
                  <a:lnTo>
                    <a:pt x="22" y="138"/>
                  </a:lnTo>
                  <a:lnTo>
                    <a:pt x="22" y="127"/>
                  </a:lnTo>
                  <a:lnTo>
                    <a:pt x="33" y="127"/>
                  </a:lnTo>
                  <a:lnTo>
                    <a:pt x="33" y="138"/>
                  </a:lnTo>
                  <a:lnTo>
                    <a:pt x="22" y="138"/>
                  </a:lnTo>
                  <a:close/>
                  <a:moveTo>
                    <a:pt x="33" y="28"/>
                  </a:moveTo>
                  <a:lnTo>
                    <a:pt x="22" y="28"/>
                  </a:lnTo>
                  <a:lnTo>
                    <a:pt x="22" y="17"/>
                  </a:lnTo>
                  <a:lnTo>
                    <a:pt x="33" y="17"/>
                  </a:lnTo>
                  <a:lnTo>
                    <a:pt x="33" y="28"/>
                  </a:lnTo>
                  <a:close/>
                  <a:moveTo>
                    <a:pt x="44" y="39"/>
                  </a:moveTo>
                  <a:lnTo>
                    <a:pt x="33" y="39"/>
                  </a:lnTo>
                  <a:lnTo>
                    <a:pt x="33" y="28"/>
                  </a:lnTo>
                  <a:lnTo>
                    <a:pt x="44" y="28"/>
                  </a:lnTo>
                  <a:lnTo>
                    <a:pt x="44" y="39"/>
                  </a:lnTo>
                  <a:close/>
                  <a:moveTo>
                    <a:pt x="33" y="116"/>
                  </a:moveTo>
                  <a:lnTo>
                    <a:pt x="44" y="116"/>
                  </a:lnTo>
                  <a:lnTo>
                    <a:pt x="44" y="127"/>
                  </a:lnTo>
                  <a:lnTo>
                    <a:pt x="33" y="127"/>
                  </a:lnTo>
                  <a:lnTo>
                    <a:pt x="33" y="116"/>
                  </a:lnTo>
                  <a:close/>
                  <a:moveTo>
                    <a:pt x="87" y="83"/>
                  </a:moveTo>
                  <a:lnTo>
                    <a:pt x="98" y="83"/>
                  </a:lnTo>
                  <a:lnTo>
                    <a:pt x="98" y="94"/>
                  </a:lnTo>
                  <a:lnTo>
                    <a:pt x="87" y="94"/>
                  </a:lnTo>
                  <a:lnTo>
                    <a:pt x="87" y="83"/>
                  </a:lnTo>
                  <a:close/>
                  <a:moveTo>
                    <a:pt x="76" y="73"/>
                  </a:moveTo>
                  <a:lnTo>
                    <a:pt x="87" y="73"/>
                  </a:lnTo>
                  <a:lnTo>
                    <a:pt x="87" y="83"/>
                  </a:lnTo>
                  <a:lnTo>
                    <a:pt x="76" y="83"/>
                  </a:lnTo>
                  <a:lnTo>
                    <a:pt x="76" y="73"/>
                  </a:lnTo>
                  <a:close/>
                  <a:moveTo>
                    <a:pt x="65" y="62"/>
                  </a:moveTo>
                  <a:lnTo>
                    <a:pt x="76" y="62"/>
                  </a:lnTo>
                  <a:lnTo>
                    <a:pt x="76" y="73"/>
                  </a:lnTo>
                  <a:lnTo>
                    <a:pt x="65" y="73"/>
                  </a:lnTo>
                  <a:lnTo>
                    <a:pt x="65" y="62"/>
                  </a:lnTo>
                  <a:close/>
                  <a:moveTo>
                    <a:pt x="54" y="51"/>
                  </a:moveTo>
                  <a:lnTo>
                    <a:pt x="44" y="51"/>
                  </a:lnTo>
                  <a:lnTo>
                    <a:pt x="44" y="40"/>
                  </a:lnTo>
                  <a:lnTo>
                    <a:pt x="54" y="40"/>
                  </a:lnTo>
                  <a:lnTo>
                    <a:pt x="54" y="51"/>
                  </a:lnTo>
                  <a:lnTo>
                    <a:pt x="65" y="51"/>
                  </a:lnTo>
                  <a:lnTo>
                    <a:pt x="65" y="62"/>
                  </a:lnTo>
                  <a:lnTo>
                    <a:pt x="54" y="62"/>
                  </a:lnTo>
                  <a:lnTo>
                    <a:pt x="54" y="5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9" name="TextBox 42"/>
          <p:cNvSpPr txBox="1"/>
          <p:nvPr/>
        </p:nvSpPr>
        <p:spPr>
          <a:xfrm>
            <a:off x="441434" y="2691921"/>
            <a:ext cx="6493133" cy="1325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>
                <a:solidFill>
                  <a:schemeClr val="accent1">
                    <a:lumMod val="50000"/>
                  </a:schemeClr>
                </a:solidFill>
              </a:rPr>
              <a:t>AnomalyCLIP</a:t>
            </a:r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</a:rPr>
              <a:t>：零样本异常检测的对象不可知提示学习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75373" y="2266868"/>
            <a:ext cx="5703470" cy="459294"/>
            <a:chOff x="743958" y="3475975"/>
            <a:chExt cx="5761439" cy="0"/>
          </a:xfrm>
        </p:grpSpPr>
        <p:cxnSp>
          <p:nvCxnSpPr>
            <p:cNvPr id="241" name="直接连接符 240"/>
            <p:cNvCxnSpPr/>
            <p:nvPr/>
          </p:nvCxnSpPr>
          <p:spPr>
            <a:xfrm flipH="1">
              <a:off x="1547400" y="3475975"/>
              <a:ext cx="495799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 flipH="1" flipV="1">
              <a:off x="743958" y="3475975"/>
              <a:ext cx="14126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组合 244"/>
          <p:cNvGrpSpPr/>
          <p:nvPr/>
        </p:nvGrpSpPr>
        <p:grpSpPr>
          <a:xfrm flipV="1">
            <a:off x="675373" y="4547205"/>
            <a:ext cx="5844734" cy="58273"/>
            <a:chOff x="1170147" y="2641879"/>
            <a:chExt cx="7973853" cy="0"/>
          </a:xfrm>
        </p:grpSpPr>
        <p:cxnSp>
          <p:nvCxnSpPr>
            <p:cNvPr id="246" name="直接连接符 245"/>
            <p:cNvCxnSpPr/>
            <p:nvPr/>
          </p:nvCxnSpPr>
          <p:spPr>
            <a:xfrm flipV="1">
              <a:off x="1170147" y="2641879"/>
              <a:ext cx="6864719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0" name="文本框 249"/>
          <p:cNvSpPr txBox="1"/>
          <p:nvPr/>
        </p:nvSpPr>
        <p:spPr>
          <a:xfrm>
            <a:off x="675373" y="4710591"/>
            <a:ext cx="4772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专业：计算机科学与技术</a:t>
            </a:r>
          </a:p>
        </p:txBody>
      </p:sp>
      <p:sp>
        <p:nvSpPr>
          <p:cNvPr id="262" name="文本框 261"/>
          <p:cNvSpPr txBox="1"/>
          <p:nvPr/>
        </p:nvSpPr>
        <p:spPr>
          <a:xfrm>
            <a:off x="712164" y="5107807"/>
            <a:ext cx="3822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报告人：魏浩东</a:t>
            </a:r>
          </a:p>
        </p:txBody>
      </p:sp>
      <p:pic>
        <p:nvPicPr>
          <p:cNvPr id="1028" name="Picture 4" descr="大连大学简介-大连大学排名|专业数量|创办时间-排行榜123网">
            <a:extLst>
              <a:ext uri="{FF2B5EF4-FFF2-40B4-BE49-F238E27FC236}">
                <a16:creationId xmlns:a16="http://schemas.microsoft.com/office/drawing/2014/main" id="{4039A81E-3AE2-ABFE-90A9-6D35A9970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22" y="362489"/>
            <a:ext cx="1740995" cy="174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4"/>
    </mc:Choice>
    <mc:Fallback xmlns="">
      <p:transition spd="slow" advTm="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  <p:bldP spid="250" grpId="0"/>
      <p:bldP spid="26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3932475" y="571500"/>
            <a:ext cx="82595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0" name="圆角矩形 3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二、相关工作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458AB72-0A65-514D-F85E-E08E963D5458}"/>
              </a:ext>
            </a:extLst>
          </p:cNvPr>
          <p:cNvSpPr txBox="1"/>
          <p:nvPr/>
        </p:nvSpPr>
        <p:spPr>
          <a:xfrm>
            <a:off x="666819" y="1180848"/>
            <a:ext cx="990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91B1F"/>
                </a:solidFill>
                <a:latin typeface="-apple-system"/>
              </a:rPr>
              <a:t>CLIP</a:t>
            </a:r>
            <a:r>
              <a:rPr lang="zh-CN" altLang="en-US" sz="2400" b="1" dirty="0">
                <a:solidFill>
                  <a:srgbClr val="191B1F"/>
                </a:solidFill>
                <a:latin typeface="-apple-system"/>
              </a:rPr>
              <a:t>（</a:t>
            </a:r>
            <a:r>
              <a:rPr lang="en-US" altLang="zh-CN" sz="2400" b="1" i="0" dirty="0">
                <a:solidFill>
                  <a:srgbClr val="191B1F"/>
                </a:solidFill>
                <a:effectLst/>
                <a:latin typeface="-apple-system"/>
              </a:rPr>
              <a:t>Contrastive Language-Image Pre-training</a:t>
            </a:r>
            <a:r>
              <a:rPr lang="zh-CN" altLang="en-US" sz="2400" b="1" i="0" dirty="0">
                <a:solidFill>
                  <a:srgbClr val="191B1F"/>
                </a:solidFill>
                <a:effectLst/>
                <a:latin typeface="-apple-system"/>
              </a:rPr>
              <a:t>）</a:t>
            </a:r>
            <a:r>
              <a:rPr lang="en-US" altLang="zh-CN" sz="2400" b="1" i="0" dirty="0">
                <a:solidFill>
                  <a:srgbClr val="191B1F"/>
                </a:solidFill>
                <a:effectLst/>
                <a:latin typeface="-apple-system"/>
              </a:rPr>
              <a:t>-</a:t>
            </a:r>
            <a:r>
              <a:rPr lang="zh-CN" altLang="en-US" sz="2400" b="1" i="0" dirty="0">
                <a:solidFill>
                  <a:srgbClr val="191B1F"/>
                </a:solidFill>
                <a:effectLst/>
                <a:latin typeface="-apple-system"/>
              </a:rPr>
              <a:t>实现</a:t>
            </a:r>
            <a:r>
              <a:rPr lang="en-US" altLang="zh-CN" sz="2400" b="1" i="0" dirty="0">
                <a:solidFill>
                  <a:srgbClr val="191B1F"/>
                </a:solidFill>
                <a:effectLst/>
                <a:latin typeface="-apple-system"/>
              </a:rPr>
              <a:t>zero-shot</a:t>
            </a:r>
            <a:r>
              <a:rPr lang="zh-CN" altLang="en-US" sz="2400" b="1" i="0" dirty="0">
                <a:solidFill>
                  <a:srgbClr val="191B1F"/>
                </a:solidFill>
                <a:effectLst/>
                <a:latin typeface="-apple-system"/>
              </a:rPr>
              <a:t>分类</a:t>
            </a:r>
          </a:p>
          <a:p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35B010-D2FB-BF19-06F9-45BEBAE2C717}"/>
              </a:ext>
            </a:extLst>
          </p:cNvPr>
          <p:cNvSpPr txBox="1"/>
          <p:nvPr/>
        </p:nvSpPr>
        <p:spPr>
          <a:xfrm>
            <a:off x="666820" y="1999876"/>
            <a:ext cx="52799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</a:rPr>
              <a:t>2.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</a:rPr>
              <a:t> </a:t>
            </a:r>
            <a:r>
              <a:rPr lang="zh-CN" altLang="en-US" sz="200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构建每个类别的描述文本：</a:t>
            </a:r>
            <a:r>
              <a:rPr lang="en-US" altLang="zh-CN" sz="200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 photo of {label}</a:t>
            </a:r>
            <a:r>
              <a:rPr lang="zh-CN" altLang="en-US" sz="200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然后将这些文本送入</a:t>
            </a:r>
            <a:r>
              <a:rPr lang="en-US" altLang="zh-CN" sz="20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Text Encoder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得到对应的文本特征。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0E6A48-9D29-5EEC-B7AA-DAD7E5035AF5}"/>
              </a:ext>
            </a:extLst>
          </p:cNvPr>
          <p:cNvSpPr txBox="1"/>
          <p:nvPr/>
        </p:nvSpPr>
        <p:spPr>
          <a:xfrm>
            <a:off x="731519" y="4553712"/>
            <a:ext cx="52152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</a:rPr>
              <a:t>3.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将要预测的图像送入</a:t>
            </a:r>
            <a:r>
              <a:rPr lang="en-US" altLang="zh-CN" sz="20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Image Encoder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得到图像特征，然后</a:t>
            </a:r>
            <a:r>
              <a:rPr lang="zh-CN" altLang="en-US" sz="200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个文本特征计算缩放的余弦相似度（和训练过程一致）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B8BE05-EEF4-CCDC-CBF8-4F1A995A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54" y="1691126"/>
            <a:ext cx="6032431" cy="456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43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3932475" y="571500"/>
            <a:ext cx="82595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0" name="圆角矩形 3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二、相关工作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458AB72-0A65-514D-F85E-E08E963D5458}"/>
              </a:ext>
            </a:extLst>
          </p:cNvPr>
          <p:cNvSpPr txBox="1"/>
          <p:nvPr/>
        </p:nvSpPr>
        <p:spPr>
          <a:xfrm>
            <a:off x="666819" y="1180848"/>
            <a:ext cx="9908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91B1F"/>
                </a:solidFill>
                <a:latin typeface="-apple-system"/>
              </a:rPr>
              <a:t>CLIP</a:t>
            </a:r>
            <a:r>
              <a:rPr lang="zh-CN" altLang="en-US" sz="2400" b="1" dirty="0">
                <a:solidFill>
                  <a:srgbClr val="191B1F"/>
                </a:solidFill>
                <a:latin typeface="-apple-system"/>
              </a:rPr>
              <a:t>（</a:t>
            </a:r>
            <a:r>
              <a:rPr lang="en-US" altLang="zh-CN" sz="2400" b="1" i="0" dirty="0">
                <a:solidFill>
                  <a:srgbClr val="191B1F"/>
                </a:solidFill>
                <a:effectLst/>
                <a:latin typeface="-apple-system"/>
              </a:rPr>
              <a:t>Contrastive Language-Image Pre-training</a:t>
            </a:r>
            <a:r>
              <a:rPr lang="zh-CN" altLang="en-US" sz="2400" b="1" i="0" dirty="0">
                <a:solidFill>
                  <a:srgbClr val="191B1F"/>
                </a:solidFill>
                <a:effectLst/>
                <a:latin typeface="-apple-system"/>
              </a:rPr>
              <a:t>）</a:t>
            </a:r>
            <a:r>
              <a:rPr lang="en-US" altLang="zh-CN" sz="2400" b="1" i="0" dirty="0">
                <a:solidFill>
                  <a:srgbClr val="191B1F"/>
                </a:solidFill>
                <a:effectLst/>
                <a:latin typeface="-apple-system"/>
              </a:rPr>
              <a:t>-</a:t>
            </a:r>
            <a:r>
              <a:rPr lang="zh-CN" altLang="en-US" sz="2400" b="1" i="0" dirty="0">
                <a:solidFill>
                  <a:srgbClr val="191B1F"/>
                </a:solidFill>
                <a:effectLst/>
                <a:latin typeface="-apple-system"/>
              </a:rPr>
              <a:t>在</a:t>
            </a:r>
            <a:r>
              <a:rPr lang="en-US" altLang="zh-CN" sz="2400" b="1" i="0" dirty="0">
                <a:solidFill>
                  <a:srgbClr val="191B1F"/>
                </a:solidFill>
                <a:effectLst/>
                <a:latin typeface="-apple-system"/>
              </a:rPr>
              <a:t>ZSAD</a:t>
            </a:r>
            <a:r>
              <a:rPr lang="zh-CN" altLang="en-US" sz="2400" b="1" i="0" dirty="0">
                <a:solidFill>
                  <a:srgbClr val="191B1F"/>
                </a:solidFill>
                <a:effectLst/>
                <a:latin typeface="-apple-system"/>
              </a:rPr>
              <a:t>上不足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68BFAB-B6E6-73BB-1BEB-3AB82F017C15}"/>
              </a:ext>
            </a:extLst>
          </p:cNvPr>
          <p:cNvSpPr txBox="1"/>
          <p:nvPr/>
        </p:nvSpPr>
        <p:spPr>
          <a:xfrm>
            <a:off x="666819" y="1999877"/>
            <a:ext cx="61180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sz="2000" b="1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对异常</a:t>
            </a:r>
            <a:r>
              <a:rPr lang="en-US" altLang="zh-CN" sz="2000" b="1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正常属性关注不足：</a:t>
            </a:r>
            <a:r>
              <a:rPr lang="zh-CN" altLang="en-US" sz="2000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主要关注图像中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前景对象的类语义</a:t>
            </a:r>
            <a:r>
              <a:rPr lang="zh-CN" altLang="en-US" sz="2000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，而非图像的正常</a:t>
            </a:r>
            <a:r>
              <a:rPr lang="en-US" altLang="zh-CN" sz="2000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异常属性。</a:t>
            </a:r>
            <a:endParaRPr lang="en-US" altLang="zh-CN" sz="2000" dirty="0">
              <a:solidFill>
                <a:srgbClr val="191B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668586-0241-5387-518D-13EDED858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14" y="1642513"/>
            <a:ext cx="4938602" cy="50605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69792BD-2788-6A16-A379-821403468E3F}"/>
              </a:ext>
            </a:extLst>
          </p:cNvPr>
          <p:cNvSpPr txBox="1"/>
          <p:nvPr/>
        </p:nvSpPr>
        <p:spPr>
          <a:xfrm>
            <a:off x="666819" y="3487301"/>
            <a:ext cx="64097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跨领域泛化能力受限：</a:t>
            </a:r>
            <a:r>
              <a:rPr lang="zh-CN" altLang="en-US" sz="2000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于跨领域或包含全新异常类型的</a:t>
            </a:r>
            <a:r>
              <a:rPr lang="en-US" altLang="zh-CN" sz="2000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ZSAD</a:t>
            </a:r>
            <a:r>
              <a:rPr lang="zh-CN" altLang="en-US" sz="2000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任务时，其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对异常模式的泛化能力</a:t>
            </a:r>
            <a:r>
              <a:rPr lang="zh-CN" altLang="en-US" sz="2000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可能受限。</a:t>
            </a:r>
            <a:endParaRPr lang="en-US" altLang="zh-CN" sz="2000" dirty="0">
              <a:solidFill>
                <a:srgbClr val="191B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87FFA5-2A59-D342-8D65-B59F6B359C3C}"/>
              </a:ext>
            </a:extLst>
          </p:cNvPr>
          <p:cNvSpPr txBox="1"/>
          <p:nvPr/>
        </p:nvSpPr>
        <p:spPr>
          <a:xfrm>
            <a:off x="666819" y="5249045"/>
            <a:ext cx="64097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缺乏对异常细节的精细捕捉：</a:t>
            </a:r>
            <a:r>
              <a:rPr lang="zh-CN" altLang="en-US" sz="2000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未能充分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捕捉到异常细节</a:t>
            </a:r>
            <a:r>
              <a:rPr lang="zh-CN" altLang="en-US" sz="2000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，如局部异常区域的精细特征或异常模式。</a:t>
            </a:r>
            <a:endParaRPr lang="en-US" altLang="zh-CN" sz="2000" dirty="0">
              <a:solidFill>
                <a:srgbClr val="191B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571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3932475" y="571500"/>
            <a:ext cx="82595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0" name="圆角矩形 3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三、方法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842D0BC-669D-1B55-F2F4-3620019F95BC}"/>
              </a:ext>
            </a:extLst>
          </p:cNvPr>
          <p:cNvSpPr txBox="1"/>
          <p:nvPr/>
        </p:nvSpPr>
        <p:spPr>
          <a:xfrm>
            <a:off x="271166" y="1373243"/>
            <a:ext cx="1127126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1F2328"/>
                </a:solidFill>
                <a:latin typeface="-apple-system"/>
              </a:rPr>
              <a:t>AnomalyCLIP</a:t>
            </a:r>
            <a:r>
              <a:rPr lang="zh-CN" altLang="en-US" sz="2800" b="1" dirty="0">
                <a:solidFill>
                  <a:srgbClr val="1F2328"/>
                </a:solidFill>
                <a:latin typeface="-apple-system"/>
              </a:rPr>
              <a:t>为了解决</a:t>
            </a:r>
            <a:r>
              <a:rPr lang="en-US" altLang="zh-CN" sz="2800" b="1" dirty="0">
                <a:solidFill>
                  <a:srgbClr val="1F2328"/>
                </a:solidFill>
                <a:latin typeface="-apple-system"/>
              </a:rPr>
              <a:t>CLIP</a:t>
            </a:r>
            <a:r>
              <a:rPr lang="zh-CN" altLang="en-US" sz="2800" b="1" dirty="0">
                <a:solidFill>
                  <a:srgbClr val="1F2328"/>
                </a:solidFill>
                <a:latin typeface="-apple-system"/>
              </a:rPr>
              <a:t>在</a:t>
            </a:r>
            <a:r>
              <a:rPr lang="en-US" altLang="zh-CN" sz="2800" b="1" dirty="0">
                <a:solidFill>
                  <a:srgbClr val="1F2328"/>
                </a:solidFill>
                <a:latin typeface="-apple-system"/>
              </a:rPr>
              <a:t>ZSAD</a:t>
            </a:r>
            <a:r>
              <a:rPr lang="zh-CN" altLang="en-US" sz="2800" b="1" dirty="0">
                <a:solidFill>
                  <a:srgbClr val="1F2328"/>
                </a:solidFill>
                <a:latin typeface="-apple-system"/>
              </a:rPr>
              <a:t>任务上不足主要进行了四个改动：</a:t>
            </a:r>
          </a:p>
          <a:p>
            <a:pPr algn="l"/>
            <a:r>
              <a:rPr lang="zh-CN" altLang="en-US" sz="2000" b="0" i="0" dirty="0">
                <a:effectLst/>
                <a:latin typeface="-apple-system"/>
              </a:rPr>
              <a:t>    </a:t>
            </a:r>
            <a:r>
              <a:rPr lang="zh-CN" altLang="en-US" sz="2000" b="1" dirty="0">
                <a:latin typeface="-apple-system"/>
              </a:rPr>
              <a:t>   </a:t>
            </a:r>
            <a:endParaRPr lang="en-US" altLang="zh-CN" sz="2000" b="1" dirty="0">
              <a:latin typeface="-apple-system"/>
            </a:endParaRPr>
          </a:p>
          <a:p>
            <a:pPr algn="l"/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为正常和异常信息分别设计了一种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通用可学习的与对象种类无关的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prompt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algn="l"/>
            <a:r>
              <a:rPr lang="zh-CN" altLang="en-US" sz="2400" b="1" dirty="0">
                <a:latin typeface="-apple-system"/>
              </a:rPr>
              <a:t>        </a:t>
            </a:r>
            <a:endParaRPr lang="en-US" altLang="zh-CN" sz="2400" b="1" dirty="0">
              <a:latin typeface="-apple-system"/>
            </a:endParaRPr>
          </a:p>
          <a:p>
            <a:pPr algn="l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为了能学习到泛化能力更好的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，本文设计了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全局和局部上下文优化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模块；</a:t>
            </a:r>
          </a:p>
          <a:p>
            <a:pPr algn="l"/>
            <a:r>
              <a:rPr lang="zh-CN" altLang="en-US" sz="2400" b="1" dirty="0">
                <a:latin typeface="-apple-system"/>
              </a:rPr>
              <a:t>      </a:t>
            </a:r>
            <a:endParaRPr lang="en-US" altLang="zh-CN" sz="2400" b="1" dirty="0">
              <a:latin typeface="-apple-system"/>
            </a:endParaRPr>
          </a:p>
          <a:p>
            <a:pPr algn="l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加入了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texual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prompt tuning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diagonally prominent attention map (DPAM)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对角线突出注意力图注意力机制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以此修缮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的文本和视觉空间；</a:t>
            </a:r>
          </a:p>
          <a:p>
            <a:pPr algn="l"/>
            <a:r>
              <a:rPr lang="zh-CN" altLang="en-US" sz="2400" b="1" dirty="0">
                <a:latin typeface="-apple-system"/>
              </a:rPr>
              <a:t>      </a:t>
            </a:r>
            <a:endParaRPr lang="en-US" altLang="zh-CN" sz="2400" b="1" dirty="0">
              <a:latin typeface="-apple-system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的多个中间层和文本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，以此获得局部视觉信息。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3932475" y="571500"/>
            <a:ext cx="82595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0" name="圆角矩形 3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三、方法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EBC009-2ADF-9BDC-C7AD-A8565A9F4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308" y="1174754"/>
            <a:ext cx="7671420" cy="46042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ED92FAB-828C-0083-12CD-597152D22FBA}"/>
              </a:ext>
            </a:extLst>
          </p:cNvPr>
          <p:cNvSpPr txBox="1"/>
          <p:nvPr/>
        </p:nvSpPr>
        <p:spPr>
          <a:xfrm>
            <a:off x="3932475" y="5996069"/>
            <a:ext cx="636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AnomalyCLIP</a:t>
            </a:r>
            <a:r>
              <a:rPr lang="zh-CN" altLang="en-US" sz="2400" b="1" dirty="0"/>
              <a:t>概述图</a:t>
            </a:r>
          </a:p>
        </p:txBody>
      </p:sp>
    </p:spTree>
    <p:extLst>
      <p:ext uri="{BB962C8B-B14F-4D97-AF65-F5344CB8AC3E}">
        <p14:creationId xmlns:p14="http://schemas.microsoft.com/office/powerpoint/2010/main" val="1256668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3932475" y="571500"/>
            <a:ext cx="82595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0" name="圆角矩形 3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三、方法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95B6352-7323-FBA5-C349-E57D53ABCFB0}"/>
              </a:ext>
            </a:extLst>
          </p:cNvPr>
          <p:cNvSpPr txBox="1"/>
          <p:nvPr/>
        </p:nvSpPr>
        <p:spPr>
          <a:xfrm>
            <a:off x="769065" y="1093469"/>
            <a:ext cx="5777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3.1 </a:t>
            </a:r>
            <a:r>
              <a:rPr lang="zh-CN" altLang="en-US" sz="2800" b="1" dirty="0"/>
              <a:t>对象无关文本提示设计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6B606B6-6BD1-3D78-9381-BCD3BA80E9FE}"/>
                  </a:ext>
                </a:extLst>
              </p:cNvPr>
              <p:cNvSpPr txBox="1"/>
              <p:nvPr/>
            </p:nvSpPr>
            <p:spPr>
              <a:xfrm>
                <a:off x="1865135" y="4469054"/>
                <a:ext cx="7406032" cy="985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0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…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𝑜𝑏𝑗𝑒𝑐𝑡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…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𝑑𝑎𝑚𝑎𝑔𝑒𝑑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𝑜𝑏𝑗𝑒𝑐𝑡</m:t>
                                </m:r>
                              </m:e>
                            </m:d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sz="20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6B606B6-6BD1-3D78-9381-BCD3BA80E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135" y="4469054"/>
                <a:ext cx="7406032" cy="9859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3AA2DC67-84D0-9251-C98C-7851E008E500}"/>
              </a:ext>
            </a:extLst>
          </p:cNvPr>
          <p:cNvSpPr txBox="1"/>
          <p:nvPr/>
        </p:nvSpPr>
        <p:spPr>
          <a:xfrm>
            <a:off x="1471518" y="6098019"/>
            <a:ext cx="8235656" cy="43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0A69A3D-1981-B313-A6A2-47617ED67563}"/>
                  </a:ext>
                </a:extLst>
              </p:cNvPr>
              <p:cNvSpPr txBox="1"/>
              <p:nvPr/>
            </p:nvSpPr>
            <p:spPr>
              <a:xfrm>
                <a:off x="332504" y="5772026"/>
                <a:ext cx="11562576" cy="990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sz="18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其中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m:rPr>
                              <m:nor/>
                            </m:rPr>
                            <a:rPr lang="en-US" altLang="zh-CN" b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和</m:t>
                          </m:r>
                        </m:sub>
                      </m:sSub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𝝐</m:t>
                      </m:r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𝑬</m:t>
                              </m:r>
                            </m:e>
                          </m:d>
                        </m:e>
                        <m:sub>
                          <m:r>
                            <m:rPr>
                              <m:nor/>
                            </m:rPr>
                            <a:rPr lang="en-US" altLang="zh-CN" b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分别表示正常和异常</m:t>
                          </m:r>
                          <m:r>
                            <m:rPr>
                              <m:nor/>
                            </m:rPr>
                            <a:rPr lang="en-US" altLang="zh-CN" b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text</m:t>
                          </m:r>
                          <m:r>
                            <m:rPr>
                              <m:nor/>
                            </m:rPr>
                            <a:rPr lang="en-US" altLang="zh-CN" b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b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prompt</m:t>
                          </m:r>
                          <m:r>
                            <m:rPr>
                              <m:nor/>
                            </m:rPr>
                            <a:rPr lang="en-US" altLang="zh-CN" b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模板中随机初始化并可学习的</m:t>
                          </m:r>
                          <m:r>
                            <m:rPr>
                              <m:nor/>
                            </m:rPr>
                            <a:rPr lang="en-US" altLang="zh-CN" b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word</m:t>
                          </m:r>
                          <m:r>
                            <m:rPr>
                              <m:nor/>
                            </m:rPr>
                            <a:rPr lang="en-US" altLang="zh-CN" b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b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embedding</m:t>
                          </m:r>
                          <m:r>
                            <m:rPr>
                              <m:nor/>
                            </m:rPr>
                            <a:rPr lang="en-US" altLang="zh-CN" b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。</m:t>
                          </m:r>
                        </m:sub>
                      </m:sSub>
                    </m:oMath>
                  </m:oMathPara>
                </a14:m>
                <a:endParaRPr lang="zh-CN" altLang="zh-CN" dirty="0">
                  <a:solidFill>
                    <a:srgbClr val="0D0016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0A69A3D-1981-B313-A6A2-47617ED67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4" y="5772026"/>
                <a:ext cx="11562576" cy="990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78FC31D-1778-0C18-EFD4-1E3C0D442BE2}"/>
              </a:ext>
            </a:extLst>
          </p:cNvPr>
          <p:cNvSpPr txBox="1"/>
          <p:nvPr/>
        </p:nvSpPr>
        <p:spPr>
          <a:xfrm>
            <a:off x="769064" y="3081935"/>
            <a:ext cx="109311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对象感知文本提示模板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，正态性和异常提示模板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，即在主题对象前分为加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[damaged]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与不加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[damaged]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提示词。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65F483-7E2B-88CA-9198-BB7AC3C0B5B4}"/>
              </a:ext>
            </a:extLst>
          </p:cNvPr>
          <p:cNvSpPr txBox="1"/>
          <p:nvPr/>
        </p:nvSpPr>
        <p:spPr>
          <a:xfrm>
            <a:off x="769064" y="2036747"/>
            <a:ext cx="110333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把原版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的提示词里面具体的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主体对象全部换成“对象”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这个词，例如：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一只猫和一只狗在一片草坪上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改为：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一只东西和一只东西在一片东西上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35443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3932475" y="571500"/>
            <a:ext cx="82595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0" name="圆角矩形 3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三、方法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95B6352-7323-FBA5-C349-E57D53ABCFB0}"/>
              </a:ext>
            </a:extLst>
          </p:cNvPr>
          <p:cNvSpPr txBox="1"/>
          <p:nvPr/>
        </p:nvSpPr>
        <p:spPr>
          <a:xfrm>
            <a:off x="666819" y="1093469"/>
            <a:ext cx="5879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3.2 </a:t>
            </a:r>
            <a:r>
              <a:rPr lang="zh-CN" altLang="en-US" sz="2800" b="1" dirty="0"/>
              <a:t>全局和局部上下文优化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C36B4F-2DE6-7E66-5688-76B2ACE84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671" y="1616689"/>
            <a:ext cx="6972658" cy="4318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57375E-028B-97A2-CC8F-70D54F7DE81C}"/>
                  </a:ext>
                </a:extLst>
              </p:cNvPr>
              <p:cNvSpPr txBox="1"/>
              <p:nvPr/>
            </p:nvSpPr>
            <p:spPr>
              <a:xfrm>
                <a:off x="1603948" y="6028375"/>
                <a:ext cx="9332517" cy="877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𝒈𝒍𝒐𝒃𝒂𝒍</m:t>
                          </m:r>
                        </m:sub>
                      </m:sSub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𝝀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zh-CN" altLang="en-US" sz="2000" b="1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000" b="1" i="0">
                              <a:latin typeface="Cambria Math" panose="02040503050406030204" pitchFamily="18" charset="0"/>
                            </a:rPr>
                            <m:t>𝓜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zh-CN" alt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𝒍𝒐𝒄𝒂𝒍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en-US" sz="20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57375E-028B-97A2-CC8F-70D54F7DE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948" y="6028375"/>
                <a:ext cx="9332517" cy="8770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103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3932475" y="571500"/>
            <a:ext cx="82595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0" name="圆角矩形 3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三、方法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95B6352-7323-FBA5-C349-E57D53ABCFB0}"/>
              </a:ext>
            </a:extLst>
          </p:cNvPr>
          <p:cNvSpPr txBox="1"/>
          <p:nvPr/>
        </p:nvSpPr>
        <p:spPr>
          <a:xfrm>
            <a:off x="666819" y="950734"/>
            <a:ext cx="5879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3.3 </a:t>
            </a:r>
            <a:r>
              <a:rPr lang="zh-CN" altLang="en-US" sz="2800" b="1" dirty="0"/>
              <a:t>细化文本空间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560E72-44C0-B39D-EC91-386C37EA9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4" y="2065337"/>
            <a:ext cx="5730643" cy="33754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6031A5-C7D8-F689-C4E4-2DAA8985F64D}"/>
              </a:ext>
            </a:extLst>
          </p:cNvPr>
          <p:cNvSpPr txBox="1"/>
          <p:nvPr/>
        </p:nvSpPr>
        <p:spPr>
          <a:xfrm>
            <a:off x="6128855" y="1814606"/>
            <a:ext cx="59315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文本编码器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层：拼接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t′m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tm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，经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Tm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得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r′m+1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tm+1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。为校准，弃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r′m+1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，初始化新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t′m+1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，借助自注意力机制，废弃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r′m+1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的梯度仍反向优化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t′m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，持续至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M′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层。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027ED7-C550-30C8-4533-6AC83745D4E4}"/>
              </a:ext>
            </a:extLst>
          </p:cNvPr>
          <p:cNvSpPr txBox="1"/>
          <p:nvPr/>
        </p:nvSpPr>
        <p:spPr>
          <a:xfrm>
            <a:off x="4517136" y="6032165"/>
            <a:ext cx="7468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以此以逐步优化文本空间，使其适应零样本异常检测任务的需求。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1BE38B6-4256-190A-5DBB-F87539110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24511"/>
            <a:ext cx="5749305" cy="22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60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3932475" y="571500"/>
            <a:ext cx="82595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0" name="圆角矩形 3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三、方法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95B6352-7323-FBA5-C349-E57D53ABCFB0}"/>
              </a:ext>
            </a:extLst>
          </p:cNvPr>
          <p:cNvSpPr txBox="1"/>
          <p:nvPr/>
        </p:nvSpPr>
        <p:spPr>
          <a:xfrm>
            <a:off x="666819" y="950734"/>
            <a:ext cx="5879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3.4 </a:t>
            </a:r>
            <a:r>
              <a:rPr lang="zh-CN" altLang="en-US" sz="2800" b="1" dirty="0"/>
              <a:t>细化视觉空间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C66C5FC-C4C9-A5C8-511C-B9F6BCBC259C}"/>
              </a:ext>
            </a:extLst>
          </p:cNvPr>
          <p:cNvSpPr txBox="1"/>
          <p:nvPr/>
        </p:nvSpPr>
        <p:spPr>
          <a:xfrm>
            <a:off x="666818" y="1519968"/>
            <a:ext cx="11365717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使用了</a:t>
            </a:r>
            <a:r>
              <a:rPr lang="en-US" altLang="zh-CN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diagonally prominent attention map (DPAM)</a:t>
            </a:r>
            <a:r>
              <a:rPr lang="zh-CN" altLang="en-US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来精细化局部视觉空间。在训练过程中</a:t>
            </a:r>
            <a:r>
              <a:rPr lang="en-US" altLang="zh-CN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Vision Encoder</a:t>
            </a:r>
            <a:r>
              <a:rPr lang="zh-CN" altLang="en-US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的参数完全冻结，等待训练完毕后，更换</a:t>
            </a:r>
            <a:r>
              <a:rPr lang="en-US" altLang="zh-CN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里面的注意力机制。</a:t>
            </a:r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402602-671F-E3ED-6017-549E4DE2D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27" y="2639140"/>
            <a:ext cx="5313826" cy="315944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4DB76CE-FDD1-4390-08C4-D09449035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998" y="2443196"/>
            <a:ext cx="5442292" cy="377123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6325BF6-E0EB-0103-D779-41D2C9DEF377}"/>
              </a:ext>
            </a:extLst>
          </p:cNvPr>
          <p:cNvSpPr txBox="1"/>
          <p:nvPr/>
        </p:nvSpPr>
        <p:spPr>
          <a:xfrm>
            <a:off x="4557009" y="6286501"/>
            <a:ext cx="776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AnomalyCLIP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在使用不同注意力之后对异常信息的捕捉能力</a:t>
            </a:r>
          </a:p>
        </p:txBody>
      </p:sp>
    </p:spTree>
    <p:extLst>
      <p:ext uri="{BB962C8B-B14F-4D97-AF65-F5344CB8AC3E}">
        <p14:creationId xmlns:p14="http://schemas.microsoft.com/office/powerpoint/2010/main" val="331468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234229" y="3335463"/>
            <a:ext cx="1723541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/>
              <a:t>实验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7924800" y="3727786"/>
            <a:ext cx="4267199" cy="387014"/>
            <a:chOff x="743958" y="3475975"/>
            <a:chExt cx="753417" cy="0"/>
          </a:xfrm>
        </p:grpSpPr>
        <p:cxnSp>
          <p:nvCxnSpPr>
            <p:cNvPr id="41" name="直接连接符 4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 flipH="1">
            <a:off x="-88900" y="3721751"/>
            <a:ext cx="4356100" cy="329549"/>
            <a:chOff x="743958" y="3475975"/>
            <a:chExt cx="753417" cy="0"/>
          </a:xfrm>
        </p:grpSpPr>
        <p:cxnSp>
          <p:nvCxnSpPr>
            <p:cNvPr id="39" name="直接连接符 38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99" y="1513907"/>
            <a:ext cx="1821556" cy="182155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4332146" y="561660"/>
            <a:ext cx="7859854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66819" y="300264"/>
            <a:ext cx="3735623" cy="523220"/>
            <a:chOff x="666819" y="300264"/>
            <a:chExt cx="3319617" cy="523220"/>
          </a:xfrm>
        </p:grpSpPr>
        <p:sp>
          <p:nvSpPr>
            <p:cNvPr id="40" name="圆角矩形 3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31961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四、实验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08940" y="1352947"/>
            <a:ext cx="11061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个公开数据集上验证了</a:t>
            </a:r>
            <a:r>
              <a:rPr lang="en-US" altLang="zh-CN" sz="2000" dirty="0" err="1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AnomalyCLIP</a:t>
            </a:r>
            <a:r>
              <a:rPr lang="zh-CN" altLang="en-US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的泛化能力，其中包含工业和医学领域的图像。</a:t>
            </a:r>
            <a:endParaRPr lang="en-US" altLang="zh-CN" sz="200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53B9BF-14ED-45E2-DD12-26335E5CC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40" y="2119001"/>
            <a:ext cx="10882704" cy="32458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8DF4B90-5772-502F-E676-B88A6A110B89}"/>
              </a:ext>
            </a:extLst>
          </p:cNvPr>
          <p:cNvSpPr txBox="1"/>
          <p:nvPr/>
        </p:nvSpPr>
        <p:spPr>
          <a:xfrm>
            <a:off x="4033049" y="5531194"/>
            <a:ext cx="5238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ZSAD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在工业领域的性能比较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DC89CE-365D-F182-842E-68D5A2E94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376" y="92227"/>
            <a:ext cx="4292069" cy="43314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338820-C79E-3370-0EBA-896A1C1E0B1E}"/>
              </a:ext>
            </a:extLst>
          </p:cNvPr>
          <p:cNvSpPr txBox="1"/>
          <p:nvPr/>
        </p:nvSpPr>
        <p:spPr>
          <a:xfrm>
            <a:off x="454171" y="4559889"/>
            <a:ext cx="114875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i="0" dirty="0">
                <a:solidFill>
                  <a:srgbClr val="4D4D4D"/>
                </a:solidFill>
                <a:effectLst/>
                <a:latin typeface="-apple-system"/>
              </a:rPr>
              <a:t>          2023.11.03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于</a:t>
            </a:r>
            <a:r>
              <a:rPr lang="en-US" altLang="zh-CN" sz="2400" b="1" i="0" u="none" strike="noStrike" dirty="0">
                <a:solidFill>
                  <a:srgbClr val="FC5531"/>
                </a:solidFill>
                <a:effectLst/>
                <a:latin typeface="-apple-system"/>
              </a:rPr>
              <a:t>ICLR 2024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上发布（</a:t>
            </a:r>
            <a:r>
              <a:rPr lang="en-US" altLang="zh-CN" sz="2400" b="0" i="0" u="none" strike="noStrike" dirty="0" err="1">
                <a:solidFill>
                  <a:srgbClr val="4EA1DB"/>
                </a:solidFill>
                <a:effectLst/>
                <a:latin typeface="-apple-system"/>
                <a:hlinkClick r:id="rId3" tooltip="AnomalyCLIP"/>
              </a:rPr>
              <a:t>AnomalyCLIP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），</a:t>
            </a:r>
            <a:r>
              <a:rPr lang="en-US" altLang="zh-CN" sz="2400" b="0" i="0" dirty="0" err="1">
                <a:solidFill>
                  <a:srgbClr val="4D4D4D"/>
                </a:solidFill>
                <a:effectLst/>
                <a:latin typeface="-apple-system"/>
              </a:rPr>
              <a:t>gituhub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网址</a:t>
            </a:r>
            <a:r>
              <a:rPr lang="en-US" altLang="zh-CN" sz="2400" b="0" i="0" u="none" strike="noStrike" dirty="0">
                <a:solidFill>
                  <a:srgbClr val="4EA1DB"/>
                </a:solidFill>
                <a:effectLst/>
                <a:latin typeface="-apple-system"/>
                <a:hlinkClick r:id="rId4" tooltip="https://github.com/zqhang/AnomalyCLIP"/>
              </a:rPr>
              <a:t>https://github.com/zqhang/AnomalyCLIP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en-US" altLang="zh-CN" sz="2400" b="0" i="0" dirty="0">
                <a:solidFill>
                  <a:srgbClr val="4D4D4D"/>
                </a:solidFill>
                <a:effectLst/>
                <a:latin typeface="-apple-system"/>
              </a:rPr>
              <a:t>2024.03.19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已开源。</a:t>
            </a:r>
            <a:endParaRPr lang="en-US" altLang="zh-CN" sz="2400" dirty="0">
              <a:solidFill>
                <a:srgbClr val="4D4D4D"/>
              </a:solidFill>
              <a:latin typeface="-apple-system"/>
            </a:endParaRPr>
          </a:p>
          <a:p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         以往的</a:t>
            </a:r>
            <a:r>
              <a:rPr lang="zh-CN" altLang="en-US" sz="2400" b="0" i="0" u="none" strike="noStrike" dirty="0">
                <a:solidFill>
                  <a:srgbClr val="FC5531"/>
                </a:solidFill>
                <a:effectLst/>
                <a:latin typeface="-apple-system"/>
                <a:hlinkClick r:id="rId5"/>
              </a:rPr>
              <a:t>异常检测算法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无法解决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-apple-system"/>
              </a:rPr>
              <a:t>未知域数据集缺乏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的问题，本文通过设计了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-apple-system"/>
              </a:rPr>
              <a:t>通用可学习的文本提示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，摆脱了人工设计，大幅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-apple-system"/>
              </a:rPr>
              <a:t>提高了在各个领域异常检测的迁移能力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4332146" y="561660"/>
            <a:ext cx="7859854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66819" y="300264"/>
            <a:ext cx="3735623" cy="523220"/>
            <a:chOff x="666819" y="300264"/>
            <a:chExt cx="3319617" cy="523220"/>
          </a:xfrm>
        </p:grpSpPr>
        <p:sp>
          <p:nvSpPr>
            <p:cNvPr id="40" name="圆角矩形 3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31961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四、实验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C8DF4B90-5772-502F-E676-B88A6A110B89}"/>
              </a:ext>
            </a:extLst>
          </p:cNvPr>
          <p:cNvSpPr txBox="1"/>
          <p:nvPr/>
        </p:nvSpPr>
        <p:spPr>
          <a:xfrm>
            <a:off x="3627620" y="5141626"/>
            <a:ext cx="56435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ZSAD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在医学领域的性能比较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0CE9C4-A2E2-0846-7B59-7AA1D602C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19" y="2334464"/>
            <a:ext cx="11266759" cy="25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51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0" name="圆角矩形 3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四、实验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58582" y="1017492"/>
            <a:ext cx="1098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检测效果对比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932677-E64F-F0C3-DAA5-BC1D4327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3" y="1540712"/>
            <a:ext cx="10605285" cy="41057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5CBF46C-0E8C-E93A-93B4-894D08F706C6}"/>
              </a:ext>
            </a:extLst>
          </p:cNvPr>
          <p:cNvSpPr txBox="1"/>
          <p:nvPr/>
        </p:nvSpPr>
        <p:spPr>
          <a:xfrm>
            <a:off x="715784" y="6043749"/>
            <a:ext cx="10796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辅助数据</a:t>
            </a:r>
            <a:r>
              <a:rPr lang="zh-CN" altLang="en-US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）测试数据、</a:t>
            </a:r>
            <a:r>
              <a:rPr lang="zh-CN" altLang="en-US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  <a:r>
              <a:rPr lang="zh-CN" altLang="en-US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为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 </a:t>
            </a:r>
            <a:r>
              <a:rPr lang="en-US" altLang="zh-CN" b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WinCLIP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量身定制的文本提示、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）可学习的文本提示方法</a:t>
            </a:r>
            <a:r>
              <a:rPr lang="zh-CN" altLang="en-US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）本文方法</a:t>
            </a:r>
          </a:p>
        </p:txBody>
      </p:sp>
    </p:spTree>
    <p:extLst>
      <p:ext uri="{BB962C8B-B14F-4D97-AF65-F5344CB8AC3E}">
        <p14:creationId xmlns:p14="http://schemas.microsoft.com/office/powerpoint/2010/main" val="5859899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3932475" y="571500"/>
            <a:ext cx="82595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0" name="圆角矩形 3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四、实验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75932" y="893415"/>
            <a:ext cx="11240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/>
              <a:t>消融实验：</a:t>
            </a:r>
            <a:r>
              <a:rPr lang="en-US" altLang="zh-CN" sz="2800" b="1" dirty="0"/>
              <a:t>Object-agnostic vs. object-aware prompt learning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603E13-00C8-D0DB-5CB5-ADAF6605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51" y="2336699"/>
            <a:ext cx="8135564" cy="39498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DA5C73-5FD9-3D1A-43C0-B26F75E8CC36}"/>
              </a:ext>
            </a:extLst>
          </p:cNvPr>
          <p:cNvSpPr txBox="1"/>
          <p:nvPr/>
        </p:nvSpPr>
        <p:spPr>
          <a:xfrm>
            <a:off x="666819" y="1425011"/>
            <a:ext cx="105239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对比了两个</a:t>
            </a:r>
            <a:r>
              <a:rPr lang="en-US" altLang="zh-CN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的效果，下图为使用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与对象无关的文本提示相比使用与对象有关的文本</a:t>
            </a:r>
            <a:r>
              <a:rPr lang="zh-CN" altLang="en-US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提示，对模型带来的增益情况。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3932475" y="571500"/>
            <a:ext cx="82595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0" name="圆角矩形 3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四、实验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66820" y="893415"/>
            <a:ext cx="1104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/>
              <a:t>消融实验：</a:t>
            </a:r>
            <a:r>
              <a:rPr lang="en-US" altLang="zh-CN" sz="2800" b="1" dirty="0"/>
              <a:t>DPAM/Prompt/Token/Visual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DA5C73-5FD9-3D1A-43C0-B26F75E8CC36}"/>
              </a:ext>
            </a:extLst>
          </p:cNvPr>
          <p:cNvSpPr txBox="1"/>
          <p:nvPr/>
        </p:nvSpPr>
        <p:spPr>
          <a:xfrm>
            <a:off x="666819" y="1676994"/>
            <a:ext cx="105239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分别探究了</a:t>
            </a:r>
            <a:r>
              <a:rPr lang="en-US" altLang="zh-CN" sz="2000" dirty="0" err="1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AnomalyCLIP</a:t>
            </a:r>
            <a:r>
              <a:rPr lang="zh-CN" altLang="en-US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中提到的四个模块的作用，下图中的</a:t>
            </a:r>
            <a:r>
              <a:rPr lang="en-US" altLang="zh-CN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T1-T4</a:t>
            </a:r>
            <a:r>
              <a:rPr lang="zh-CN" altLang="en-US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分别代表</a:t>
            </a:r>
            <a:r>
              <a:rPr lang="en-US" altLang="zh-CN" sz="2000" b="1" dirty="0" err="1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DPAM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,object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-agnostic text prompts</a:t>
            </a:r>
            <a:r>
              <a:rPr lang="en-US" altLang="zh-CN" sz="2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adding learnable tokens in text encoders</a:t>
            </a:r>
            <a:r>
              <a:rPr lang="zh-CN" altLang="en-US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multi-layer visual encoder features</a:t>
            </a:r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A323A5-A40B-F08F-7DDE-E85AF6FB0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821" y="3111330"/>
            <a:ext cx="7900492" cy="28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20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3932475" y="571500"/>
            <a:ext cx="82595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0" name="圆角矩形 3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四、实验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66819" y="892165"/>
            <a:ext cx="11146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/>
              <a:t>消融实验：</a:t>
            </a:r>
            <a:r>
              <a:rPr lang="en-US" altLang="zh-CN" sz="2800" b="1" dirty="0"/>
              <a:t>DPAM(V-V/Q-Q/K-K)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DA5C73-5FD9-3D1A-43C0-B26F75E8CC36}"/>
              </a:ext>
            </a:extLst>
          </p:cNvPr>
          <p:cNvSpPr txBox="1"/>
          <p:nvPr/>
        </p:nvSpPr>
        <p:spPr>
          <a:xfrm>
            <a:off x="752509" y="1625483"/>
            <a:ext cx="104382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在更换</a:t>
            </a:r>
            <a:r>
              <a:rPr lang="en-US" altLang="zh-CN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的注意力机制时，比较了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(V-V/Q-Q/K-K)</a:t>
            </a:r>
            <a:r>
              <a:rPr lang="zh-CN" altLang="en-US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新的注意力机制的效果，结果如下图所示，</a:t>
            </a:r>
            <a:r>
              <a:rPr lang="en-US" altLang="zh-CN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V-V</a:t>
            </a:r>
            <a:r>
              <a:rPr lang="zh-CN" altLang="en-US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注意力的效果对比其他两种略胜一筹。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F7A7F6-120B-366E-9106-B9D57B59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10" y="2753588"/>
            <a:ext cx="10686979" cy="27025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12787B5-ED6D-9478-1AD0-6683C368A4BE}"/>
              </a:ext>
            </a:extLst>
          </p:cNvPr>
          <p:cNvSpPr txBox="1"/>
          <p:nvPr/>
        </p:nvSpPr>
        <p:spPr>
          <a:xfrm>
            <a:off x="4422098" y="5666282"/>
            <a:ext cx="5079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DPAM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组件消融图</a:t>
            </a:r>
          </a:p>
        </p:txBody>
      </p:sp>
    </p:spTree>
    <p:extLst>
      <p:ext uri="{BB962C8B-B14F-4D97-AF65-F5344CB8AC3E}">
        <p14:creationId xmlns:p14="http://schemas.microsoft.com/office/powerpoint/2010/main" val="2803690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5243197" y="3324988"/>
            <a:ext cx="1705610" cy="101346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/>
              <a:t>结论</a:t>
            </a:r>
          </a:p>
        </p:txBody>
      </p:sp>
      <p:grpSp>
        <p:nvGrpSpPr>
          <p:cNvPr id="33" name="组合 32"/>
          <p:cNvGrpSpPr/>
          <p:nvPr/>
        </p:nvGrpSpPr>
        <p:grpSpPr>
          <a:xfrm flipH="1">
            <a:off x="-419102" y="3718121"/>
            <a:ext cx="4356100" cy="393049"/>
            <a:chOff x="743958" y="3475975"/>
            <a:chExt cx="753417" cy="0"/>
          </a:xfrm>
        </p:grpSpPr>
        <p:cxnSp>
          <p:nvCxnSpPr>
            <p:cNvPr id="37" name="直接连接符 36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 rot="10800000" flipH="1">
            <a:off x="8254999" y="3331210"/>
            <a:ext cx="4356100" cy="393049"/>
            <a:chOff x="743958" y="3475975"/>
            <a:chExt cx="753417" cy="0"/>
          </a:xfrm>
        </p:grpSpPr>
        <p:cxnSp>
          <p:nvCxnSpPr>
            <p:cNvPr id="35" name="直接连接符 34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"/>
          <p:cNvGrpSpPr>
            <a:grpSpLocks noChangeAspect="1"/>
          </p:cNvGrpSpPr>
          <p:nvPr/>
        </p:nvGrpSpPr>
        <p:grpSpPr bwMode="auto">
          <a:xfrm>
            <a:off x="5399882" y="1613350"/>
            <a:ext cx="1392237" cy="1323975"/>
            <a:chOff x="3585" y="941"/>
            <a:chExt cx="877" cy="834"/>
          </a:xfrm>
        </p:grpSpPr>
        <p:sp>
          <p:nvSpPr>
            <p:cNvPr id="4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585" y="941"/>
              <a:ext cx="877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"/>
            <p:cNvSpPr>
              <a:spLocks noEditPoints="1"/>
            </p:cNvSpPr>
            <p:nvPr/>
          </p:nvSpPr>
          <p:spPr bwMode="auto">
            <a:xfrm>
              <a:off x="3585" y="941"/>
              <a:ext cx="884" cy="834"/>
            </a:xfrm>
            <a:custGeom>
              <a:avLst/>
              <a:gdLst>
                <a:gd name="T0" fmla="*/ 92 w 121"/>
                <a:gd name="T1" fmla="*/ 33 h 114"/>
                <a:gd name="T2" fmla="*/ 99 w 121"/>
                <a:gd name="T3" fmla="*/ 8 h 114"/>
                <a:gd name="T4" fmla="*/ 85 w 121"/>
                <a:gd name="T5" fmla="*/ 0 h 114"/>
                <a:gd name="T6" fmla="*/ 67 w 121"/>
                <a:gd name="T7" fmla="*/ 19 h 114"/>
                <a:gd name="T8" fmla="*/ 57 w 121"/>
                <a:gd name="T9" fmla="*/ 18 h 114"/>
                <a:gd name="T10" fmla="*/ 40 w 121"/>
                <a:gd name="T11" fmla="*/ 0 h 114"/>
                <a:gd name="T12" fmla="*/ 25 w 121"/>
                <a:gd name="T13" fmla="*/ 7 h 114"/>
                <a:gd name="T14" fmla="*/ 32 w 121"/>
                <a:gd name="T15" fmla="*/ 31 h 114"/>
                <a:gd name="T16" fmla="*/ 24 w 121"/>
                <a:gd name="T17" fmla="*/ 42 h 114"/>
                <a:gd name="T18" fmla="*/ 0 w 121"/>
                <a:gd name="T19" fmla="*/ 44 h 114"/>
                <a:gd name="T20" fmla="*/ 0 w 121"/>
                <a:gd name="T21" fmla="*/ 63 h 114"/>
                <a:gd name="T22" fmla="*/ 23 w 121"/>
                <a:gd name="T23" fmla="*/ 67 h 114"/>
                <a:gd name="T24" fmla="*/ 31 w 121"/>
                <a:gd name="T25" fmla="*/ 83 h 114"/>
                <a:gd name="T26" fmla="*/ 22 w 121"/>
                <a:gd name="T27" fmla="*/ 104 h 114"/>
                <a:gd name="T28" fmla="*/ 37 w 121"/>
                <a:gd name="T29" fmla="*/ 114 h 114"/>
                <a:gd name="T30" fmla="*/ 52 w 121"/>
                <a:gd name="T31" fmla="*/ 96 h 114"/>
                <a:gd name="T32" fmla="*/ 70 w 121"/>
                <a:gd name="T33" fmla="*/ 95 h 114"/>
                <a:gd name="T34" fmla="*/ 88 w 121"/>
                <a:gd name="T35" fmla="*/ 113 h 114"/>
                <a:gd name="T36" fmla="*/ 101 w 121"/>
                <a:gd name="T37" fmla="*/ 103 h 114"/>
                <a:gd name="T38" fmla="*/ 91 w 121"/>
                <a:gd name="T39" fmla="*/ 82 h 114"/>
                <a:gd name="T40" fmla="*/ 99 w 121"/>
                <a:gd name="T41" fmla="*/ 68 h 114"/>
                <a:gd name="T42" fmla="*/ 121 w 121"/>
                <a:gd name="T43" fmla="*/ 64 h 114"/>
                <a:gd name="T44" fmla="*/ 121 w 121"/>
                <a:gd name="T45" fmla="*/ 46 h 114"/>
                <a:gd name="T46" fmla="*/ 97 w 121"/>
                <a:gd name="T47" fmla="*/ 43 h 114"/>
                <a:gd name="T48" fmla="*/ 92 w 121"/>
                <a:gd name="T49" fmla="*/ 33 h 114"/>
                <a:gd name="T50" fmla="*/ 61 w 121"/>
                <a:gd name="T51" fmla="*/ 83 h 114"/>
                <a:gd name="T52" fmla="*/ 34 w 121"/>
                <a:gd name="T53" fmla="*/ 57 h 114"/>
                <a:gd name="T54" fmla="*/ 61 w 121"/>
                <a:gd name="T55" fmla="*/ 30 h 114"/>
                <a:gd name="T56" fmla="*/ 87 w 121"/>
                <a:gd name="T57" fmla="*/ 57 h 114"/>
                <a:gd name="T58" fmla="*/ 61 w 121"/>
                <a:gd name="T59" fmla="*/ 8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1" h="114">
                  <a:moveTo>
                    <a:pt x="92" y="33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70" y="95"/>
                    <a:pt x="70" y="95"/>
                    <a:pt x="70" y="95"/>
                  </a:cubicBezTo>
                  <a:cubicBezTo>
                    <a:pt x="88" y="113"/>
                    <a:pt x="88" y="113"/>
                    <a:pt x="88" y="11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91" y="82"/>
                    <a:pt x="91" y="82"/>
                    <a:pt x="91" y="82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97" y="43"/>
                    <a:pt x="97" y="43"/>
                    <a:pt x="97" y="43"/>
                  </a:cubicBezTo>
                  <a:lnTo>
                    <a:pt x="92" y="33"/>
                  </a:lnTo>
                  <a:close/>
                  <a:moveTo>
                    <a:pt x="61" y="83"/>
                  </a:moveTo>
                  <a:cubicBezTo>
                    <a:pt x="46" y="83"/>
                    <a:pt x="34" y="71"/>
                    <a:pt x="34" y="57"/>
                  </a:cubicBezTo>
                  <a:cubicBezTo>
                    <a:pt x="34" y="42"/>
                    <a:pt x="46" y="30"/>
                    <a:pt x="61" y="30"/>
                  </a:cubicBezTo>
                  <a:cubicBezTo>
                    <a:pt x="75" y="30"/>
                    <a:pt x="87" y="42"/>
                    <a:pt x="87" y="57"/>
                  </a:cubicBezTo>
                  <a:cubicBezTo>
                    <a:pt x="87" y="71"/>
                    <a:pt x="75" y="83"/>
                    <a:pt x="61" y="83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Oval 6"/>
            <p:cNvSpPr>
              <a:spLocks noChangeArrowheads="1"/>
            </p:cNvSpPr>
            <p:nvPr/>
          </p:nvSpPr>
          <p:spPr bwMode="auto">
            <a:xfrm>
              <a:off x="3884" y="1219"/>
              <a:ext cx="285" cy="278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7" name="AutoShape 8"/>
          <p:cNvSpPr>
            <a:spLocks noChangeAspect="1" noChangeArrowheads="1" noTextEdit="1"/>
          </p:cNvSpPr>
          <p:nvPr/>
        </p:nvSpPr>
        <p:spPr bwMode="auto">
          <a:xfrm>
            <a:off x="3245653" y="936281"/>
            <a:ext cx="16510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3932475" y="571500"/>
            <a:ext cx="82595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/>
        </p:nvGrpSpPr>
        <p:grpSpPr>
          <a:xfrm>
            <a:off x="811962" y="300264"/>
            <a:ext cx="3112006" cy="523220"/>
            <a:chOff x="811962" y="300264"/>
            <a:chExt cx="3112006" cy="523220"/>
          </a:xfrm>
        </p:grpSpPr>
        <p:sp>
          <p:nvSpPr>
            <p:cNvPr id="55" name="圆角矩形 54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1"/>
            <p:cNvSpPr>
              <a:spLocks noChangeArrowheads="1"/>
            </p:cNvSpPr>
            <p:nvPr/>
          </p:nvSpPr>
          <p:spPr bwMode="auto">
            <a:xfrm>
              <a:off x="811962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五、结论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34714" y="1349122"/>
            <a:ext cx="9761693" cy="4437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       </a:t>
            </a:r>
            <a:r>
              <a:rPr lang="zh-CN" altLang="en-US" sz="2400" b="1" i="0" dirty="0">
                <a:solidFill>
                  <a:srgbClr val="4D4D4D"/>
                </a:solidFill>
                <a:effectLst/>
                <a:latin typeface="-apple-system"/>
              </a:rPr>
              <a:t>  </a:t>
            </a:r>
            <a:r>
              <a:rPr lang="en-US" altLang="zh-CN" sz="2400" b="1" i="0" dirty="0">
                <a:solidFill>
                  <a:srgbClr val="4D4D4D"/>
                </a:solidFill>
                <a:effectLst/>
                <a:latin typeface="-apple-system"/>
              </a:rPr>
              <a:t>1.</a:t>
            </a:r>
            <a:r>
              <a:rPr lang="zh-CN" altLang="en-US" sz="2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解决了一个具有挑战性零样本异常检测任务，其中</a:t>
            </a:r>
            <a:r>
              <a:rPr lang="zh-CN" altLang="en-US" sz="2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目标数据集并未用于训练</a:t>
            </a:r>
            <a:r>
              <a:rPr lang="zh-CN" altLang="en-US" sz="2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，文中提出了</a:t>
            </a:r>
            <a:r>
              <a:rPr lang="en-US" altLang="zh-CN" sz="2400" dirty="0" err="1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AnomalyCLIP</a:t>
            </a:r>
            <a:r>
              <a:rPr lang="zh-CN" altLang="en-US" sz="2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来提高</a:t>
            </a:r>
            <a:r>
              <a:rPr lang="en-US" altLang="zh-CN" sz="2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  <a:r>
              <a:rPr lang="zh-CN" altLang="en-US" sz="2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ZSAD</a:t>
            </a:r>
            <a:r>
              <a:rPr lang="zh-CN" altLang="en-US" sz="2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的弱泛化性能，引入了与物体种类无关的</a:t>
            </a:r>
            <a:r>
              <a:rPr lang="zh-CN" altLang="en-US" sz="2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用于学习异常</a:t>
            </a:r>
            <a:r>
              <a:rPr lang="en-US" altLang="zh-CN" sz="2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正常信息的通用文本提示</a:t>
            </a:r>
            <a:r>
              <a:rPr lang="zh-CN" altLang="en-US" sz="2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，以便在不同前景对象的图像数据集上实现广义 </a:t>
            </a:r>
            <a:r>
              <a:rPr lang="en-US" altLang="zh-CN" sz="2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ZSAD</a:t>
            </a:r>
            <a:r>
              <a:rPr lang="zh-CN" altLang="en-US" sz="2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sz="2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sz="2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400" b="1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此外，为了将全局和局部异常语义合并到 </a:t>
            </a:r>
            <a:r>
              <a:rPr lang="en-US" altLang="zh-CN" sz="2400" dirty="0" err="1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AnomalyCLIP</a:t>
            </a:r>
            <a:r>
              <a:rPr lang="en-US" altLang="zh-CN" sz="2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中，作者设计了一个联合</a:t>
            </a:r>
            <a:r>
              <a:rPr lang="zh-CN" altLang="en-US" sz="2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全局和局部上下文优化来</a:t>
            </a:r>
            <a:r>
              <a:rPr lang="zh-CN" altLang="en-US" sz="2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学习更好的与对象种类无关的文本提示。</a:t>
            </a:r>
            <a:r>
              <a:rPr lang="en-US" altLang="zh-CN" sz="2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个公共数据集上的大量实验结果表明</a:t>
            </a:r>
            <a:r>
              <a:rPr lang="en-US" altLang="zh-CN" sz="2400" dirty="0" err="1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AnomalyCLIP</a:t>
            </a:r>
            <a:r>
              <a:rPr lang="zh-CN" altLang="en-US" sz="2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具有较好的</a:t>
            </a:r>
            <a:r>
              <a:rPr lang="en-US" altLang="zh-CN" sz="2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ZSAD</a:t>
            </a:r>
            <a:r>
              <a:rPr lang="zh-CN" altLang="en-US" sz="24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性能。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407" y="817425"/>
            <a:ext cx="1905000" cy="1905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89129" y="1519004"/>
            <a:ext cx="3514299" cy="3565522"/>
            <a:chOff x="1295511" y="1384930"/>
            <a:chExt cx="4015043" cy="4073566"/>
          </a:xfrm>
        </p:grpSpPr>
        <p:sp>
          <p:nvSpPr>
            <p:cNvPr id="5" name="椭圆 4"/>
            <p:cNvSpPr/>
            <p:nvPr/>
          </p:nvSpPr>
          <p:spPr>
            <a:xfrm>
              <a:off x="2970313" y="26461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440438" y="30273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372764" y="314906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560697" y="29843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259614" y="308463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653075" y="33656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720748" y="35934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468319" y="34795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426571" y="368256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976353" y="3796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773336" y="39457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841008" y="36610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044025" y="34365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477941" y="36581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664130" y="38662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980868" y="40279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628047" y="3501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299630" y="329801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367302" y="28919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646212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456457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044025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307671" y="28830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841007" y="28704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440872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926122" y="241827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965677" y="191505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2147983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2291207" y="16738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2434430" y="15819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2635460" y="17252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2439135" y="19580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2635460" y="22326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791392" y="14278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080592" y="16523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304023" y="167257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390462" y="189229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3364357" y="13849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3458047" y="16953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234169" y="2015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246912" y="230763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2970313" y="22646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684998" y="26849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2320814" y="26608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69748" y="312758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371905" y="33230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3592314" y="28960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364356" y="27064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981815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914142" y="237248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762135" y="16725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912407" y="179319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4612348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4523193" y="18884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4480227" y="24859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4437036" y="2824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4477093" y="291215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86054" y="301869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267588" y="319629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199916" y="36595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5156949" y="381665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477093" y="35719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4922569" y="41858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4996899" y="40488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5199916" y="396832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5135466" y="43649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4658537" y="437744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964440" y="461645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523407" y="50827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320175" y="48082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226860" y="43649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520059" y="4150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182950" y="411398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117159" y="45161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3738565" y="470230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621597" y="45933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345302" y="43620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526467" y="503800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2943458" y="54155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2405087" y="521431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2699264" y="511332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2383603" y="47236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2631021" y="476492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2269724" y="447314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673988" y="42454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1707097" y="42669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086359" y="449463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987159" y="49335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698762" y="45949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3167854" y="45792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923539" y="438077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652504" y="38634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3383994" y="37951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3686856" y="431904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3740151" y="37231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4117159" y="351518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4483050" y="31076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4898116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4701504" y="290185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3828018" y="278961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3849501" y="386769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2748330" y="472466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2248049" y="371071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19473" y="3084423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816302" y="3107564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1456361" y="413675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2391652" y="39500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3255652" y="407092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3126685" y="49335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2194973" y="503375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679924" y="47221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9598" y="372105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008635" y="304880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3805102" y="325845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3527672" y="3098450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298596" y="288027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5124549" y="264188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4051697" y="162495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4925" y="1853109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105106" y="14708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600017" y="14197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2684902" y="239396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2446739" y="257978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2190950" y="391075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2387629" y="44204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1520907" y="444960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295511" y="376608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2444776" y="317014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2129325" y="250966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2171430" y="22689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2771026" y="2075639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3436318" y="23683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3483404" y="25816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3892563" y="214758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3970325" y="1955418"/>
              <a:ext cx="81373" cy="81372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4430007" y="217112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4382922" y="237248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5003133" y="3107660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4876671" y="349223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4718720" y="33379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4204433" y="322916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3641613" y="3446335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4052964" y="397076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3802265" y="41887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4020323" y="5079791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2834454" y="4904516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3023576" y="510755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3691717" y="4036199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2585123" y="406413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/>
            <p:cNvSpPr/>
            <p:nvPr/>
          </p:nvSpPr>
          <p:spPr>
            <a:xfrm>
              <a:off x="1300970" y="396685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/>
            <p:cNvSpPr/>
            <p:nvPr/>
          </p:nvSpPr>
          <p:spPr>
            <a:xfrm>
              <a:off x="2772213" y="3032167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1484061" y="3345355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/>
            <p:cNvSpPr/>
            <p:nvPr/>
          </p:nvSpPr>
          <p:spPr>
            <a:xfrm>
              <a:off x="2940526" y="25258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3846665" y="254877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/>
            <p:cNvSpPr/>
            <p:nvPr/>
          </p:nvSpPr>
          <p:spPr>
            <a:xfrm>
              <a:off x="5101600" y="28097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0" name="直接连接符 159"/>
            <p:cNvCxnSpPr>
              <a:stCxn id="73" idx="7"/>
              <a:endCxn id="115" idx="4"/>
            </p:cNvCxnSpPr>
            <p:nvPr/>
          </p:nvCxnSpPr>
          <p:spPr>
            <a:xfrm flipV="1">
              <a:off x="4560081" y="4808286"/>
              <a:ext cx="162905" cy="28073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>
              <a:endCxn id="74" idx="1"/>
            </p:cNvCxnSpPr>
            <p:nvPr/>
          </p:nvCxnSpPr>
          <p:spPr>
            <a:xfrm>
              <a:off x="4248342" y="4407877"/>
              <a:ext cx="78125" cy="40670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>
              <a:stCxn id="75" idx="5"/>
              <a:endCxn id="115" idx="1"/>
            </p:cNvCxnSpPr>
            <p:nvPr/>
          </p:nvCxnSpPr>
          <p:spPr>
            <a:xfrm>
              <a:off x="4263534" y="4401584"/>
              <a:ext cx="429003" cy="33319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>
              <a:stCxn id="75" idx="7"/>
              <a:endCxn id="76" idx="2"/>
            </p:cNvCxnSpPr>
            <p:nvPr/>
          </p:nvCxnSpPr>
          <p:spPr>
            <a:xfrm flipV="1">
              <a:off x="4263534" y="4172186"/>
              <a:ext cx="256525" cy="199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>
              <a:stCxn id="71" idx="6"/>
              <a:endCxn id="70" idx="6"/>
            </p:cNvCxnSpPr>
            <p:nvPr/>
          </p:nvCxnSpPr>
          <p:spPr>
            <a:xfrm flipV="1">
              <a:off x="4701504" y="4386394"/>
              <a:ext cx="476928" cy="125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>
              <a:stCxn id="69" idx="4"/>
              <a:endCxn id="70" idx="7"/>
            </p:cNvCxnSpPr>
            <p:nvPr/>
          </p:nvCxnSpPr>
          <p:spPr>
            <a:xfrm flipH="1">
              <a:off x="5172140" y="4011287"/>
              <a:ext cx="49259" cy="3599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>
              <a:stCxn id="116" idx="4"/>
              <a:endCxn id="67" idx="0"/>
            </p:cNvCxnSpPr>
            <p:nvPr/>
          </p:nvCxnSpPr>
          <p:spPr>
            <a:xfrm flipH="1">
              <a:off x="4944053" y="3807179"/>
              <a:ext cx="18608" cy="3786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>
              <a:endCxn id="116" idx="2"/>
            </p:cNvCxnSpPr>
            <p:nvPr/>
          </p:nvCxnSpPr>
          <p:spPr>
            <a:xfrm>
              <a:off x="4520059" y="3593409"/>
              <a:ext cx="399540" cy="17070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>
              <a:stCxn id="116" idx="6"/>
              <a:endCxn id="64" idx="2"/>
            </p:cNvCxnSpPr>
            <p:nvPr/>
          </p:nvCxnSpPr>
          <p:spPr>
            <a:xfrm flipV="1">
              <a:off x="5005722" y="3681021"/>
              <a:ext cx="194193" cy="8309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>
              <a:stCxn id="116" idx="7"/>
              <a:endCxn id="63" idx="3"/>
            </p:cNvCxnSpPr>
            <p:nvPr/>
          </p:nvCxnSpPr>
          <p:spPr>
            <a:xfrm flipV="1">
              <a:off x="4993110" y="3232964"/>
              <a:ext cx="280770" cy="500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>
              <a:stCxn id="103" idx="4"/>
            </p:cNvCxnSpPr>
            <p:nvPr/>
          </p:nvCxnSpPr>
          <p:spPr>
            <a:xfrm>
              <a:off x="4722987" y="2944823"/>
              <a:ext cx="175129" cy="2843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>
              <a:stCxn id="103" idx="7"/>
              <a:endCxn id="121" idx="3"/>
            </p:cNvCxnSpPr>
            <p:nvPr/>
          </p:nvCxnSpPr>
          <p:spPr>
            <a:xfrm flipV="1">
              <a:off x="4738178" y="2715396"/>
              <a:ext cx="398984" cy="1927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>
              <a:stCxn id="122" idx="4"/>
            </p:cNvCxnSpPr>
            <p:nvPr/>
          </p:nvCxnSpPr>
          <p:spPr>
            <a:xfrm>
              <a:off x="4094759" y="1711076"/>
              <a:ext cx="175067" cy="992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椭圆 172"/>
            <p:cNvSpPr/>
            <p:nvPr/>
          </p:nvSpPr>
          <p:spPr>
            <a:xfrm>
              <a:off x="4255630" y="26822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4" name="直接连接符 173"/>
            <p:cNvCxnSpPr>
              <a:stCxn id="173" idx="7"/>
              <a:endCxn id="59" idx="3"/>
            </p:cNvCxnSpPr>
            <p:nvPr/>
          </p:nvCxnSpPr>
          <p:spPr>
            <a:xfrm flipV="1">
              <a:off x="4292304" y="2522621"/>
              <a:ext cx="194215" cy="165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>
              <a:stCxn id="122" idx="5"/>
              <a:endCxn id="57" idx="1"/>
            </p:cNvCxnSpPr>
            <p:nvPr/>
          </p:nvCxnSpPr>
          <p:spPr>
            <a:xfrm>
              <a:off x="4125209" y="1698463"/>
              <a:ext cx="493431" cy="38758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>
              <a:stCxn id="123" idx="4"/>
              <a:endCxn id="51" idx="7"/>
            </p:cNvCxnSpPr>
            <p:nvPr/>
          </p:nvCxnSpPr>
          <p:spPr>
            <a:xfrm flipH="1">
              <a:off x="3628988" y="1939233"/>
              <a:ext cx="178999" cy="96308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>
              <a:stCxn id="52" idx="5"/>
              <a:endCxn id="51" idx="2"/>
            </p:cNvCxnSpPr>
            <p:nvPr/>
          </p:nvCxnSpPr>
          <p:spPr>
            <a:xfrm>
              <a:off x="3401030" y="2743104"/>
              <a:ext cx="191284" cy="1744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>
              <a:stCxn id="45" idx="7"/>
            </p:cNvCxnSpPr>
            <p:nvPr/>
          </p:nvCxnSpPr>
          <p:spPr>
            <a:xfrm flipV="1">
              <a:off x="3283586" y="1909944"/>
              <a:ext cx="497945" cy="4039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>
              <a:stCxn id="41" idx="6"/>
              <a:endCxn id="123" idx="1"/>
            </p:cNvCxnSpPr>
            <p:nvPr/>
          </p:nvCxnSpPr>
          <p:spPr>
            <a:xfrm flipV="1">
              <a:off x="3433429" y="1865722"/>
              <a:ext cx="344109" cy="4805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>
              <a:stCxn id="43" idx="7"/>
              <a:endCxn id="125" idx="3"/>
            </p:cNvCxnSpPr>
            <p:nvPr/>
          </p:nvCxnSpPr>
          <p:spPr>
            <a:xfrm flipV="1">
              <a:off x="3494722" y="1493286"/>
              <a:ext cx="117909" cy="2083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>
              <a:stCxn id="42" idx="6"/>
              <a:endCxn id="125" idx="1"/>
            </p:cNvCxnSpPr>
            <p:nvPr/>
          </p:nvCxnSpPr>
          <p:spPr>
            <a:xfrm>
              <a:off x="3407323" y="1406414"/>
              <a:ext cx="205307" cy="2597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>
              <a:stCxn id="38" idx="3"/>
              <a:endCxn id="35" idx="7"/>
            </p:cNvCxnSpPr>
            <p:nvPr/>
          </p:nvCxnSpPr>
          <p:spPr>
            <a:xfrm flipH="1">
              <a:off x="2672134" y="1464570"/>
              <a:ext cx="125549" cy="2669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>
              <a:stCxn id="34" idx="5"/>
              <a:endCxn id="35" idx="1"/>
            </p:cNvCxnSpPr>
            <p:nvPr/>
          </p:nvCxnSpPr>
          <p:spPr>
            <a:xfrm>
              <a:off x="2471104" y="1618660"/>
              <a:ext cx="170648" cy="11284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>
              <a:endCxn id="39" idx="3"/>
            </p:cNvCxnSpPr>
            <p:nvPr/>
          </p:nvCxnSpPr>
          <p:spPr>
            <a:xfrm flipV="1">
              <a:off x="2678426" y="1689070"/>
              <a:ext cx="408457" cy="492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>
              <a:stCxn id="31" idx="6"/>
              <a:endCxn id="35" idx="2"/>
            </p:cNvCxnSpPr>
            <p:nvPr/>
          </p:nvCxnSpPr>
          <p:spPr>
            <a:xfrm flipV="1">
              <a:off x="2008643" y="1746693"/>
              <a:ext cx="626817" cy="18984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>
              <a:stCxn id="31" idx="7"/>
              <a:endCxn id="33" idx="2"/>
            </p:cNvCxnSpPr>
            <p:nvPr/>
          </p:nvCxnSpPr>
          <p:spPr>
            <a:xfrm flipV="1">
              <a:off x="2002351" y="1695363"/>
              <a:ext cx="288856" cy="22598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>
              <a:stCxn id="35" idx="4"/>
              <a:endCxn id="36" idx="7"/>
            </p:cNvCxnSpPr>
            <p:nvPr/>
          </p:nvCxnSpPr>
          <p:spPr>
            <a:xfrm flipH="1">
              <a:off x="2475810" y="1768176"/>
              <a:ext cx="181134" cy="1961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>
              <a:endCxn id="37" idx="0"/>
            </p:cNvCxnSpPr>
            <p:nvPr/>
          </p:nvCxnSpPr>
          <p:spPr>
            <a:xfrm>
              <a:off x="2656944" y="1768176"/>
              <a:ext cx="0" cy="46450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>
              <a:stCxn id="44" idx="4"/>
              <a:endCxn id="45" idx="0"/>
            </p:cNvCxnSpPr>
            <p:nvPr/>
          </p:nvCxnSpPr>
          <p:spPr>
            <a:xfrm>
              <a:off x="3255653" y="2058274"/>
              <a:ext cx="12743" cy="2493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椭圆 189"/>
            <p:cNvSpPr/>
            <p:nvPr/>
          </p:nvSpPr>
          <p:spPr>
            <a:xfrm>
              <a:off x="2328031" y="2437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1" name="直接连接符 190"/>
            <p:cNvCxnSpPr>
              <a:stCxn id="190" idx="7"/>
              <a:endCxn id="37" idx="3"/>
            </p:cNvCxnSpPr>
            <p:nvPr/>
          </p:nvCxnSpPr>
          <p:spPr>
            <a:xfrm flipV="1">
              <a:off x="2364705" y="2269353"/>
              <a:ext cx="277047" cy="173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>
              <a:endCxn id="45" idx="2"/>
            </p:cNvCxnSpPr>
            <p:nvPr/>
          </p:nvCxnSpPr>
          <p:spPr>
            <a:xfrm>
              <a:off x="3013279" y="2286152"/>
              <a:ext cx="233632" cy="42967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>
              <a:stCxn id="45" idx="4"/>
              <a:endCxn id="49" idx="0"/>
            </p:cNvCxnSpPr>
            <p:nvPr/>
          </p:nvCxnSpPr>
          <p:spPr>
            <a:xfrm flipH="1">
              <a:off x="3191231" y="2350602"/>
              <a:ext cx="77164" cy="7769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>
              <a:stCxn id="47" idx="5"/>
              <a:endCxn id="49" idx="1"/>
            </p:cNvCxnSpPr>
            <p:nvPr/>
          </p:nvCxnSpPr>
          <p:spPr>
            <a:xfrm>
              <a:off x="2721672" y="2721622"/>
              <a:ext cx="454367" cy="41225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>
              <a:stCxn id="28" idx="4"/>
              <a:endCxn id="109" idx="0"/>
            </p:cNvCxnSpPr>
            <p:nvPr/>
          </p:nvCxnSpPr>
          <p:spPr>
            <a:xfrm flipH="1">
              <a:off x="1859364" y="2913462"/>
              <a:ext cx="3127" cy="19410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>
              <a:stCxn id="29" idx="5"/>
              <a:endCxn id="109" idx="1"/>
            </p:cNvCxnSpPr>
            <p:nvPr/>
          </p:nvCxnSpPr>
          <p:spPr>
            <a:xfrm>
              <a:off x="1477546" y="2705784"/>
              <a:ext cx="351369" cy="41439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>
              <a:stCxn id="25" idx="5"/>
              <a:endCxn id="24" idx="2"/>
            </p:cNvCxnSpPr>
            <p:nvPr/>
          </p:nvCxnSpPr>
          <p:spPr>
            <a:xfrm>
              <a:off x="1493132" y="3021941"/>
              <a:ext cx="153080" cy="23164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>
              <a:stCxn id="24" idx="6"/>
              <a:endCxn id="109" idx="2"/>
            </p:cNvCxnSpPr>
            <p:nvPr/>
          </p:nvCxnSpPr>
          <p:spPr>
            <a:xfrm flipV="1">
              <a:off x="1689178" y="3150626"/>
              <a:ext cx="127124" cy="1029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>
              <a:stCxn id="21" idx="7"/>
              <a:endCxn id="109" idx="3"/>
            </p:cNvCxnSpPr>
            <p:nvPr/>
          </p:nvCxnSpPr>
          <p:spPr>
            <a:xfrm flipV="1">
              <a:off x="1664721" y="3181076"/>
              <a:ext cx="164194" cy="3262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>
              <a:stCxn id="109" idx="4"/>
              <a:endCxn id="14" idx="0"/>
            </p:cNvCxnSpPr>
            <p:nvPr/>
          </p:nvCxnSpPr>
          <p:spPr>
            <a:xfrm>
              <a:off x="1859364" y="3193688"/>
              <a:ext cx="138472" cy="603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>
              <a:endCxn id="27" idx="2"/>
            </p:cNvCxnSpPr>
            <p:nvPr/>
          </p:nvCxnSpPr>
          <p:spPr>
            <a:xfrm>
              <a:off x="1883974" y="2891980"/>
              <a:ext cx="423697" cy="1256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>
              <a:stCxn id="30" idx="5"/>
              <a:endCxn id="27" idx="1"/>
            </p:cNvCxnSpPr>
            <p:nvPr/>
          </p:nvCxnSpPr>
          <p:spPr>
            <a:xfrm>
              <a:off x="1962796" y="2454948"/>
              <a:ext cx="351167" cy="434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>
              <a:stCxn id="31" idx="4"/>
            </p:cNvCxnSpPr>
            <p:nvPr/>
          </p:nvCxnSpPr>
          <p:spPr>
            <a:xfrm flipH="1">
              <a:off x="1947605" y="1958017"/>
              <a:ext cx="39556" cy="45743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>
              <a:stCxn id="31" idx="5"/>
              <a:endCxn id="32" idx="1"/>
            </p:cNvCxnSpPr>
            <p:nvPr/>
          </p:nvCxnSpPr>
          <p:spPr>
            <a:xfrm>
              <a:off x="2002351" y="1951726"/>
              <a:ext cx="151924" cy="1343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>
              <a:stCxn id="109" idx="5"/>
              <a:endCxn id="10" idx="2"/>
            </p:cNvCxnSpPr>
            <p:nvPr/>
          </p:nvCxnSpPr>
          <p:spPr>
            <a:xfrm>
              <a:off x="1889813" y="3181076"/>
              <a:ext cx="763262" cy="20609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>
              <a:stCxn id="109" idx="5"/>
              <a:endCxn id="17" idx="0"/>
            </p:cNvCxnSpPr>
            <p:nvPr/>
          </p:nvCxnSpPr>
          <p:spPr>
            <a:xfrm>
              <a:off x="1889813" y="3181076"/>
              <a:ext cx="175695" cy="2555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>
              <a:stCxn id="22" idx="4"/>
              <a:endCxn id="110" idx="1"/>
            </p:cNvCxnSpPr>
            <p:nvPr/>
          </p:nvCxnSpPr>
          <p:spPr>
            <a:xfrm>
              <a:off x="1321114" y="3340980"/>
              <a:ext cx="147861" cy="80839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>
              <a:stCxn id="18" idx="4"/>
              <a:endCxn id="110" idx="0"/>
            </p:cNvCxnSpPr>
            <p:nvPr/>
          </p:nvCxnSpPr>
          <p:spPr>
            <a:xfrm flipH="1">
              <a:off x="1499423" y="3701104"/>
              <a:ext cx="1" cy="4356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>
              <a:stCxn id="19" idx="3"/>
              <a:endCxn id="110" idx="7"/>
            </p:cNvCxnSpPr>
            <p:nvPr/>
          </p:nvCxnSpPr>
          <p:spPr>
            <a:xfrm flipH="1">
              <a:off x="1529873" y="3902946"/>
              <a:ext cx="140549" cy="2464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>
              <a:stCxn id="110" idx="6"/>
              <a:endCxn id="20" idx="3"/>
            </p:cNvCxnSpPr>
            <p:nvPr/>
          </p:nvCxnSpPr>
          <p:spPr>
            <a:xfrm flipV="1">
              <a:off x="1542485" y="4064634"/>
              <a:ext cx="444674" cy="1151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>
              <a:stCxn id="110" idx="5"/>
              <a:endCxn id="90" idx="2"/>
            </p:cNvCxnSpPr>
            <p:nvPr/>
          </p:nvCxnSpPr>
          <p:spPr>
            <a:xfrm>
              <a:off x="1529873" y="4210268"/>
              <a:ext cx="177224" cy="781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>
              <a:stCxn id="91" idx="4"/>
              <a:endCxn id="114" idx="0"/>
            </p:cNvCxnSpPr>
            <p:nvPr/>
          </p:nvCxnSpPr>
          <p:spPr>
            <a:xfrm>
              <a:off x="2107842" y="4537597"/>
              <a:ext cx="130193" cy="4961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>
              <a:stCxn id="88" idx="5"/>
              <a:endCxn id="86" idx="0"/>
            </p:cNvCxnSpPr>
            <p:nvPr/>
          </p:nvCxnSpPr>
          <p:spPr>
            <a:xfrm>
              <a:off x="2306398" y="4509822"/>
              <a:ext cx="98689" cy="21383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>
              <a:stCxn id="86" idx="7"/>
              <a:endCxn id="89" idx="3"/>
            </p:cNvCxnSpPr>
            <p:nvPr/>
          </p:nvCxnSpPr>
          <p:spPr>
            <a:xfrm flipV="1">
              <a:off x="2420278" y="4282099"/>
              <a:ext cx="260002" cy="44785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>
              <a:stCxn id="86" idx="6"/>
              <a:endCxn id="87" idx="2"/>
            </p:cNvCxnSpPr>
            <p:nvPr/>
          </p:nvCxnSpPr>
          <p:spPr>
            <a:xfrm>
              <a:off x="2426570" y="4745144"/>
              <a:ext cx="204452" cy="4126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>
              <a:endCxn id="84" idx="0"/>
            </p:cNvCxnSpPr>
            <p:nvPr/>
          </p:nvCxnSpPr>
          <p:spPr>
            <a:xfrm>
              <a:off x="2411171" y="4767730"/>
              <a:ext cx="15399" cy="44658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>
              <a:stCxn id="86" idx="5"/>
              <a:endCxn id="85" idx="1"/>
            </p:cNvCxnSpPr>
            <p:nvPr/>
          </p:nvCxnSpPr>
          <p:spPr>
            <a:xfrm>
              <a:off x="2420278" y="4760335"/>
              <a:ext cx="285278" cy="35928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>
              <a:stCxn id="84" idx="6"/>
              <a:endCxn id="83" idx="2"/>
            </p:cNvCxnSpPr>
            <p:nvPr/>
          </p:nvCxnSpPr>
          <p:spPr>
            <a:xfrm>
              <a:off x="2448053" y="5235803"/>
              <a:ext cx="495405" cy="20121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>
              <a:stCxn id="93" idx="6"/>
              <a:endCxn id="94" idx="2"/>
            </p:cNvCxnSpPr>
            <p:nvPr/>
          </p:nvCxnSpPr>
          <p:spPr>
            <a:xfrm flipV="1">
              <a:off x="2741728" y="4600777"/>
              <a:ext cx="426125" cy="1567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>
              <a:stCxn id="81" idx="5"/>
              <a:endCxn id="80" idx="1"/>
            </p:cNvCxnSpPr>
            <p:nvPr/>
          </p:nvCxnSpPr>
          <p:spPr>
            <a:xfrm>
              <a:off x="3381976" y="4398686"/>
              <a:ext cx="245912" cy="2009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>
              <a:stCxn id="113" idx="7"/>
              <a:endCxn id="80" idx="3"/>
            </p:cNvCxnSpPr>
            <p:nvPr/>
          </p:nvCxnSpPr>
          <p:spPr>
            <a:xfrm flipV="1">
              <a:off x="3200197" y="4630030"/>
              <a:ext cx="427692" cy="3161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>
              <a:stCxn id="80" idx="4"/>
              <a:endCxn id="82" idx="0"/>
            </p:cNvCxnSpPr>
            <p:nvPr/>
          </p:nvCxnSpPr>
          <p:spPr>
            <a:xfrm flipH="1">
              <a:off x="3547950" y="4636321"/>
              <a:ext cx="95130" cy="4016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椭圆 222"/>
            <p:cNvSpPr/>
            <p:nvPr/>
          </p:nvSpPr>
          <p:spPr>
            <a:xfrm>
              <a:off x="2884189" y="39352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4" name="直接连接符 223"/>
            <p:cNvCxnSpPr>
              <a:stCxn id="96" idx="6"/>
              <a:endCxn id="223" idx="2"/>
            </p:cNvCxnSpPr>
            <p:nvPr/>
          </p:nvCxnSpPr>
          <p:spPr>
            <a:xfrm>
              <a:off x="2695470" y="3884954"/>
              <a:ext cx="188719" cy="93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>
              <a:stCxn id="223" idx="4"/>
              <a:endCxn id="95" idx="0"/>
            </p:cNvCxnSpPr>
            <p:nvPr/>
          </p:nvCxnSpPr>
          <p:spPr>
            <a:xfrm>
              <a:off x="2927251" y="4021420"/>
              <a:ext cx="17771" cy="35935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>
              <a:stCxn id="223" idx="6"/>
              <a:endCxn id="97" idx="2"/>
            </p:cNvCxnSpPr>
            <p:nvPr/>
          </p:nvCxnSpPr>
          <p:spPr>
            <a:xfrm flipV="1">
              <a:off x="2970313" y="3816652"/>
              <a:ext cx="413681" cy="16170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>
              <a:stCxn id="12" idx="5"/>
              <a:endCxn id="223" idx="1"/>
            </p:cNvCxnSpPr>
            <p:nvPr/>
          </p:nvCxnSpPr>
          <p:spPr>
            <a:xfrm>
              <a:off x="2504993" y="3516221"/>
              <a:ext cx="391809" cy="43168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50" idx="6"/>
              <a:endCxn id="118" idx="2"/>
            </p:cNvCxnSpPr>
            <p:nvPr/>
          </p:nvCxnSpPr>
          <p:spPr>
            <a:xfrm flipV="1">
              <a:off x="3414872" y="3301513"/>
              <a:ext cx="390230" cy="4306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>
              <a:stCxn id="118" idx="4"/>
              <a:endCxn id="99" idx="7"/>
            </p:cNvCxnSpPr>
            <p:nvPr/>
          </p:nvCxnSpPr>
          <p:spPr>
            <a:xfrm flipH="1">
              <a:off x="3776825" y="3344575"/>
              <a:ext cx="71338" cy="3848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>
              <a:stCxn id="117" idx="4"/>
              <a:endCxn id="100" idx="0"/>
            </p:cNvCxnSpPr>
            <p:nvPr/>
          </p:nvCxnSpPr>
          <p:spPr>
            <a:xfrm>
              <a:off x="4051697" y="3134931"/>
              <a:ext cx="86945" cy="3802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>
              <a:stCxn id="117" idx="6"/>
              <a:endCxn id="101" idx="3"/>
            </p:cNvCxnSpPr>
            <p:nvPr/>
          </p:nvCxnSpPr>
          <p:spPr>
            <a:xfrm>
              <a:off x="4094759" y="3091869"/>
              <a:ext cx="394582" cy="5246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34"/>
            <p:cNvSpPr>
              <a:spLocks noEditPoints="1"/>
            </p:cNvSpPr>
            <p:nvPr/>
          </p:nvSpPr>
          <p:spPr bwMode="auto">
            <a:xfrm>
              <a:off x="3867786" y="4631608"/>
              <a:ext cx="268544" cy="270037"/>
            </a:xfrm>
            <a:custGeom>
              <a:avLst/>
              <a:gdLst>
                <a:gd name="T0" fmla="*/ 180 w 199"/>
                <a:gd name="T1" fmla="*/ 80 h 199"/>
                <a:gd name="T2" fmla="*/ 118 w 199"/>
                <a:gd name="T3" fmla="*/ 19 h 199"/>
                <a:gd name="T4" fmla="*/ 137 w 199"/>
                <a:gd name="T5" fmla="*/ 0 h 199"/>
                <a:gd name="T6" fmla="*/ 199 w 199"/>
                <a:gd name="T7" fmla="*/ 62 h 199"/>
                <a:gd name="T8" fmla="*/ 180 w 199"/>
                <a:gd name="T9" fmla="*/ 80 h 199"/>
                <a:gd name="T10" fmla="*/ 162 w 199"/>
                <a:gd name="T11" fmla="*/ 98 h 199"/>
                <a:gd name="T12" fmla="*/ 160 w 199"/>
                <a:gd name="T13" fmla="*/ 99 h 199"/>
                <a:gd name="T14" fmla="*/ 149 w 199"/>
                <a:gd name="T15" fmla="*/ 99 h 199"/>
                <a:gd name="T16" fmla="*/ 137 w 199"/>
                <a:gd name="T17" fmla="*/ 99 h 199"/>
                <a:gd name="T18" fmla="*/ 124 w 199"/>
                <a:gd name="T19" fmla="*/ 149 h 199"/>
                <a:gd name="T20" fmla="*/ 25 w 199"/>
                <a:gd name="T21" fmla="*/ 199 h 199"/>
                <a:gd name="T22" fmla="*/ 13 w 199"/>
                <a:gd name="T23" fmla="*/ 199 h 199"/>
                <a:gd name="T24" fmla="*/ 52 w 199"/>
                <a:gd name="T25" fmla="*/ 159 h 199"/>
                <a:gd name="T26" fmla="*/ 62 w 199"/>
                <a:gd name="T27" fmla="*/ 161 h 199"/>
                <a:gd name="T28" fmla="*/ 87 w 199"/>
                <a:gd name="T29" fmla="*/ 137 h 199"/>
                <a:gd name="T30" fmla="*/ 62 w 199"/>
                <a:gd name="T31" fmla="*/ 112 h 199"/>
                <a:gd name="T32" fmla="*/ 37 w 199"/>
                <a:gd name="T33" fmla="*/ 137 h 199"/>
                <a:gd name="T34" fmla="*/ 40 w 199"/>
                <a:gd name="T35" fmla="*/ 147 h 199"/>
                <a:gd name="T36" fmla="*/ 0 w 199"/>
                <a:gd name="T37" fmla="*/ 186 h 199"/>
                <a:gd name="T38" fmla="*/ 0 w 199"/>
                <a:gd name="T39" fmla="*/ 174 h 199"/>
                <a:gd name="T40" fmla="*/ 50 w 199"/>
                <a:gd name="T41" fmla="*/ 75 h 199"/>
                <a:gd name="T42" fmla="*/ 100 w 199"/>
                <a:gd name="T43" fmla="*/ 62 h 199"/>
                <a:gd name="T44" fmla="*/ 100 w 199"/>
                <a:gd name="T45" fmla="*/ 50 h 199"/>
                <a:gd name="T46" fmla="*/ 100 w 199"/>
                <a:gd name="T47" fmla="*/ 38 h 199"/>
                <a:gd name="T48" fmla="*/ 100 w 199"/>
                <a:gd name="T49" fmla="*/ 37 h 199"/>
                <a:gd name="T50" fmla="*/ 106 w 199"/>
                <a:gd name="T51" fmla="*/ 31 h 199"/>
                <a:gd name="T52" fmla="*/ 167 w 199"/>
                <a:gd name="T53" fmla="*/ 93 h 199"/>
                <a:gd name="T54" fmla="*/ 162 w 199"/>
                <a:gd name="T55" fmla="*/ 9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99">
                  <a:moveTo>
                    <a:pt x="180" y="8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99" y="62"/>
                    <a:pt x="199" y="62"/>
                    <a:pt x="199" y="62"/>
                  </a:cubicBezTo>
                  <a:lnTo>
                    <a:pt x="180" y="80"/>
                  </a:lnTo>
                  <a:close/>
                  <a:moveTo>
                    <a:pt x="162" y="98"/>
                  </a:moveTo>
                  <a:cubicBezTo>
                    <a:pt x="161" y="99"/>
                    <a:pt x="161" y="99"/>
                    <a:pt x="160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61"/>
                    <a:pt x="59" y="161"/>
                    <a:pt x="62" y="161"/>
                  </a:cubicBezTo>
                  <a:cubicBezTo>
                    <a:pt x="76" y="161"/>
                    <a:pt x="87" y="150"/>
                    <a:pt x="87" y="137"/>
                  </a:cubicBezTo>
                  <a:cubicBezTo>
                    <a:pt x="87" y="123"/>
                    <a:pt x="76" y="112"/>
                    <a:pt x="62" y="112"/>
                  </a:cubicBezTo>
                  <a:cubicBezTo>
                    <a:pt x="49" y="112"/>
                    <a:pt x="37" y="123"/>
                    <a:pt x="37" y="137"/>
                  </a:cubicBezTo>
                  <a:cubicBezTo>
                    <a:pt x="37" y="140"/>
                    <a:pt x="38" y="144"/>
                    <a:pt x="4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67" y="93"/>
                    <a:pt x="167" y="93"/>
                    <a:pt x="167" y="93"/>
                  </a:cubicBezTo>
                  <a:lnTo>
                    <a:pt x="162" y="9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6"/>
            <p:cNvSpPr>
              <a:spLocks noEditPoints="1"/>
            </p:cNvSpPr>
            <p:nvPr/>
          </p:nvSpPr>
          <p:spPr bwMode="auto">
            <a:xfrm>
              <a:off x="2944495" y="3315893"/>
              <a:ext cx="270037" cy="23721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6"/>
            <p:cNvSpPr>
              <a:spLocks noEditPoints="1"/>
            </p:cNvSpPr>
            <p:nvPr/>
          </p:nvSpPr>
          <p:spPr bwMode="auto">
            <a:xfrm>
              <a:off x="4265281" y="3733419"/>
              <a:ext cx="241690" cy="268544"/>
            </a:xfrm>
            <a:custGeom>
              <a:avLst/>
              <a:gdLst>
                <a:gd name="T0" fmla="*/ 147 w 179"/>
                <a:gd name="T1" fmla="*/ 117 h 199"/>
                <a:gd name="T2" fmla="*/ 147 w 179"/>
                <a:gd name="T3" fmla="*/ 61 h 199"/>
                <a:gd name="T4" fmla="*/ 179 w 179"/>
                <a:gd name="T5" fmla="*/ 66 h 199"/>
                <a:gd name="T6" fmla="*/ 179 w 179"/>
                <a:gd name="T7" fmla="*/ 112 h 199"/>
                <a:gd name="T8" fmla="*/ 147 w 179"/>
                <a:gd name="T9" fmla="*/ 117 h 199"/>
                <a:gd name="T10" fmla="*/ 23 w 179"/>
                <a:gd name="T11" fmla="*/ 35 h 199"/>
                <a:gd name="T12" fmla="*/ 23 w 179"/>
                <a:gd name="T13" fmla="*/ 199 h 199"/>
                <a:gd name="T14" fmla="*/ 11 w 179"/>
                <a:gd name="T15" fmla="*/ 199 h 199"/>
                <a:gd name="T16" fmla="*/ 11 w 179"/>
                <a:gd name="T17" fmla="*/ 35 h 199"/>
                <a:gd name="T18" fmla="*/ 0 w 179"/>
                <a:gd name="T19" fmla="*/ 18 h 199"/>
                <a:gd name="T20" fmla="*/ 18 w 179"/>
                <a:gd name="T21" fmla="*/ 0 h 199"/>
                <a:gd name="T22" fmla="*/ 36 w 179"/>
                <a:gd name="T23" fmla="*/ 18 h 199"/>
                <a:gd name="T24" fmla="*/ 23 w 179"/>
                <a:gd name="T25" fmla="*/ 35 h 199"/>
                <a:gd name="T26" fmla="*/ 67 w 179"/>
                <a:gd name="T27" fmla="*/ 130 h 199"/>
                <a:gd name="T28" fmla="*/ 31 w 179"/>
                <a:gd name="T29" fmla="*/ 135 h 199"/>
                <a:gd name="T30" fmla="*/ 31 w 179"/>
                <a:gd name="T31" fmla="*/ 43 h 199"/>
                <a:gd name="T32" fmla="*/ 67 w 179"/>
                <a:gd name="T33" fmla="*/ 49 h 199"/>
                <a:gd name="T34" fmla="*/ 67 w 179"/>
                <a:gd name="T35" fmla="*/ 130 h 199"/>
                <a:gd name="T36" fmla="*/ 91 w 179"/>
                <a:gd name="T37" fmla="*/ 52 h 199"/>
                <a:gd name="T38" fmla="*/ 123 w 179"/>
                <a:gd name="T39" fmla="*/ 57 h 199"/>
                <a:gd name="T40" fmla="*/ 123 w 179"/>
                <a:gd name="T41" fmla="*/ 121 h 199"/>
                <a:gd name="T42" fmla="*/ 91 w 179"/>
                <a:gd name="T43" fmla="*/ 126 h 199"/>
                <a:gd name="T44" fmla="*/ 91 w 179"/>
                <a:gd name="T45" fmla="*/ 5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99">
                  <a:moveTo>
                    <a:pt x="147" y="117"/>
                  </a:moveTo>
                  <a:cubicBezTo>
                    <a:pt x="147" y="61"/>
                    <a:pt x="147" y="61"/>
                    <a:pt x="147" y="61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112"/>
                    <a:pt x="179" y="112"/>
                    <a:pt x="179" y="112"/>
                  </a:cubicBezTo>
                  <a:lnTo>
                    <a:pt x="147" y="117"/>
                  </a:lnTo>
                  <a:close/>
                  <a:moveTo>
                    <a:pt x="23" y="35"/>
                  </a:moveTo>
                  <a:cubicBezTo>
                    <a:pt x="23" y="199"/>
                    <a:pt x="23" y="199"/>
                    <a:pt x="23" y="199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2"/>
                    <a:pt x="0" y="25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6"/>
                    <a:pt x="31" y="33"/>
                    <a:pt x="23" y="35"/>
                  </a:cubicBezTo>
                  <a:close/>
                  <a:moveTo>
                    <a:pt x="67" y="130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130"/>
                  </a:lnTo>
                  <a:close/>
                  <a:moveTo>
                    <a:pt x="91" y="52"/>
                  </a:moveTo>
                  <a:cubicBezTo>
                    <a:pt x="123" y="57"/>
                    <a:pt x="123" y="57"/>
                    <a:pt x="123" y="57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91" y="126"/>
                    <a:pt x="91" y="126"/>
                    <a:pt x="91" y="126"/>
                  </a:cubicBezTo>
                  <a:lnTo>
                    <a:pt x="91" y="5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143"/>
            <p:cNvSpPr>
              <a:spLocks noEditPoints="1"/>
            </p:cNvSpPr>
            <p:nvPr/>
          </p:nvSpPr>
          <p:spPr bwMode="auto">
            <a:xfrm>
              <a:off x="1744999" y="4588078"/>
              <a:ext cx="268544" cy="241690"/>
            </a:xfrm>
            <a:custGeom>
              <a:avLst/>
              <a:gdLst>
                <a:gd name="T0" fmla="*/ 180 w 198"/>
                <a:gd name="T1" fmla="*/ 73 h 179"/>
                <a:gd name="T2" fmla="*/ 18 w 198"/>
                <a:gd name="T3" fmla="*/ 73 h 179"/>
                <a:gd name="T4" fmla="*/ 0 w 198"/>
                <a:gd name="T5" fmla="*/ 55 h 179"/>
                <a:gd name="T6" fmla="*/ 198 w 198"/>
                <a:gd name="T7" fmla="*/ 55 h 179"/>
                <a:gd name="T8" fmla="*/ 180 w 198"/>
                <a:gd name="T9" fmla="*/ 73 h 179"/>
                <a:gd name="T10" fmla="*/ 171 w 198"/>
                <a:gd name="T11" fmla="*/ 82 h 179"/>
                <a:gd name="T12" fmla="*/ 153 w 198"/>
                <a:gd name="T13" fmla="*/ 100 h 179"/>
                <a:gd name="T14" fmla="*/ 45 w 198"/>
                <a:gd name="T15" fmla="*/ 100 h 179"/>
                <a:gd name="T16" fmla="*/ 27 w 198"/>
                <a:gd name="T17" fmla="*/ 82 h 179"/>
                <a:gd name="T18" fmla="*/ 171 w 198"/>
                <a:gd name="T19" fmla="*/ 82 h 179"/>
                <a:gd name="T20" fmla="*/ 144 w 198"/>
                <a:gd name="T21" fmla="*/ 109 h 179"/>
                <a:gd name="T22" fmla="*/ 126 w 198"/>
                <a:gd name="T23" fmla="*/ 127 h 179"/>
                <a:gd name="T24" fmla="*/ 72 w 198"/>
                <a:gd name="T25" fmla="*/ 127 h 179"/>
                <a:gd name="T26" fmla="*/ 54 w 198"/>
                <a:gd name="T27" fmla="*/ 109 h 179"/>
                <a:gd name="T28" fmla="*/ 144 w 198"/>
                <a:gd name="T29" fmla="*/ 109 h 179"/>
                <a:gd name="T30" fmla="*/ 99 w 198"/>
                <a:gd name="T31" fmla="*/ 129 h 179"/>
                <a:gd name="T32" fmla="*/ 124 w 198"/>
                <a:gd name="T33" fmla="*/ 154 h 179"/>
                <a:gd name="T34" fmla="*/ 99 w 198"/>
                <a:gd name="T35" fmla="*/ 179 h 179"/>
                <a:gd name="T36" fmla="*/ 73 w 198"/>
                <a:gd name="T37" fmla="*/ 154 h 179"/>
                <a:gd name="T38" fmla="*/ 99 w 198"/>
                <a:gd name="T39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179">
                  <a:moveTo>
                    <a:pt x="180" y="73"/>
                  </a:moveTo>
                  <a:cubicBezTo>
                    <a:pt x="135" y="28"/>
                    <a:pt x="63" y="28"/>
                    <a:pt x="18" y="7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5" y="0"/>
                    <a:pt x="143" y="0"/>
                    <a:pt x="198" y="55"/>
                  </a:cubicBezTo>
                  <a:lnTo>
                    <a:pt x="180" y="73"/>
                  </a:lnTo>
                  <a:close/>
                  <a:moveTo>
                    <a:pt x="171" y="82"/>
                  </a:moveTo>
                  <a:cubicBezTo>
                    <a:pt x="153" y="100"/>
                    <a:pt x="153" y="100"/>
                    <a:pt x="153" y="100"/>
                  </a:cubicBezTo>
                  <a:cubicBezTo>
                    <a:pt x="123" y="70"/>
                    <a:pt x="75" y="70"/>
                    <a:pt x="45" y="10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67" y="42"/>
                    <a:pt x="131" y="42"/>
                    <a:pt x="171" y="82"/>
                  </a:cubicBezTo>
                  <a:close/>
                  <a:moveTo>
                    <a:pt x="144" y="109"/>
                  </a:moveTo>
                  <a:cubicBezTo>
                    <a:pt x="126" y="127"/>
                    <a:pt x="126" y="127"/>
                    <a:pt x="126" y="127"/>
                  </a:cubicBezTo>
                  <a:cubicBezTo>
                    <a:pt x="111" y="112"/>
                    <a:pt x="87" y="112"/>
                    <a:pt x="72" y="127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79" y="84"/>
                    <a:pt x="119" y="84"/>
                    <a:pt x="144" y="109"/>
                  </a:cubicBezTo>
                  <a:close/>
                  <a:moveTo>
                    <a:pt x="99" y="129"/>
                  </a:moveTo>
                  <a:cubicBezTo>
                    <a:pt x="113" y="129"/>
                    <a:pt x="124" y="140"/>
                    <a:pt x="124" y="154"/>
                  </a:cubicBezTo>
                  <a:cubicBezTo>
                    <a:pt x="124" y="168"/>
                    <a:pt x="113" y="179"/>
                    <a:pt x="99" y="179"/>
                  </a:cubicBezTo>
                  <a:cubicBezTo>
                    <a:pt x="85" y="179"/>
                    <a:pt x="73" y="168"/>
                    <a:pt x="73" y="154"/>
                  </a:cubicBezTo>
                  <a:cubicBezTo>
                    <a:pt x="73" y="140"/>
                    <a:pt x="85" y="129"/>
                    <a:pt x="99" y="1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39"/>
            <p:cNvSpPr>
              <a:spLocks noEditPoints="1"/>
            </p:cNvSpPr>
            <p:nvPr/>
          </p:nvSpPr>
          <p:spPr bwMode="auto">
            <a:xfrm>
              <a:off x="1527877" y="2325282"/>
              <a:ext cx="259593" cy="253625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54"/>
            <p:cNvSpPr>
              <a:spLocks noEditPoints="1"/>
            </p:cNvSpPr>
            <p:nvPr/>
          </p:nvSpPr>
          <p:spPr bwMode="auto">
            <a:xfrm>
              <a:off x="4760280" y="2207983"/>
              <a:ext cx="258102" cy="256609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145"/>
            <p:cNvSpPr>
              <a:spLocks noEditPoints="1"/>
            </p:cNvSpPr>
            <p:nvPr/>
          </p:nvSpPr>
          <p:spPr bwMode="auto">
            <a:xfrm>
              <a:off x="2970637" y="1829144"/>
              <a:ext cx="162619" cy="270037"/>
            </a:xfrm>
            <a:custGeom>
              <a:avLst/>
              <a:gdLst>
                <a:gd name="T0" fmla="*/ 76 w 109"/>
                <a:gd name="T1" fmla="*/ 127 h 181"/>
                <a:gd name="T2" fmla="*/ 65 w 109"/>
                <a:gd name="T3" fmla="*/ 116 h 181"/>
                <a:gd name="T4" fmla="*/ 76 w 109"/>
                <a:gd name="T5" fmla="*/ 105 h 181"/>
                <a:gd name="T6" fmla="*/ 98 w 109"/>
                <a:gd name="T7" fmla="*/ 94 h 181"/>
                <a:gd name="T8" fmla="*/ 109 w 109"/>
                <a:gd name="T9" fmla="*/ 105 h 181"/>
                <a:gd name="T10" fmla="*/ 76 w 109"/>
                <a:gd name="T11" fmla="*/ 116 h 181"/>
                <a:gd name="T12" fmla="*/ 87 w 109"/>
                <a:gd name="T13" fmla="*/ 149 h 181"/>
                <a:gd name="T14" fmla="*/ 76 w 109"/>
                <a:gd name="T15" fmla="*/ 138 h 181"/>
                <a:gd name="T16" fmla="*/ 87 w 109"/>
                <a:gd name="T17" fmla="*/ 127 h 181"/>
                <a:gd name="T18" fmla="*/ 98 w 109"/>
                <a:gd name="T19" fmla="*/ 159 h 181"/>
                <a:gd name="T20" fmla="*/ 87 w 109"/>
                <a:gd name="T21" fmla="*/ 170 h 181"/>
                <a:gd name="T22" fmla="*/ 87 w 109"/>
                <a:gd name="T23" fmla="*/ 149 h 181"/>
                <a:gd name="T24" fmla="*/ 98 w 109"/>
                <a:gd name="T25" fmla="*/ 159 h 181"/>
                <a:gd name="T26" fmla="*/ 65 w 109"/>
                <a:gd name="T27" fmla="*/ 181 h 181"/>
                <a:gd name="T28" fmla="*/ 76 w 109"/>
                <a:gd name="T29" fmla="*/ 170 h 181"/>
                <a:gd name="T30" fmla="*/ 87 w 109"/>
                <a:gd name="T31" fmla="*/ 181 h 181"/>
                <a:gd name="T32" fmla="*/ 54 w 109"/>
                <a:gd name="T33" fmla="*/ 159 h 181"/>
                <a:gd name="T34" fmla="*/ 65 w 109"/>
                <a:gd name="T35" fmla="*/ 149 h 181"/>
                <a:gd name="T36" fmla="*/ 65 w 109"/>
                <a:gd name="T37" fmla="*/ 170 h 181"/>
                <a:gd name="T38" fmla="*/ 54 w 109"/>
                <a:gd name="T39" fmla="*/ 159 h 181"/>
                <a:gd name="T40" fmla="*/ 44 w 109"/>
                <a:gd name="T41" fmla="*/ 127 h 181"/>
                <a:gd name="T42" fmla="*/ 54 w 109"/>
                <a:gd name="T43" fmla="*/ 138 h 181"/>
                <a:gd name="T44" fmla="*/ 44 w 109"/>
                <a:gd name="T45" fmla="*/ 149 h 181"/>
                <a:gd name="T46" fmla="*/ 22 w 109"/>
                <a:gd name="T47" fmla="*/ 138 h 181"/>
                <a:gd name="T48" fmla="*/ 11 w 109"/>
                <a:gd name="T49" fmla="*/ 149 h 181"/>
                <a:gd name="T50" fmla="*/ 0 w 109"/>
                <a:gd name="T51" fmla="*/ 159 h 181"/>
                <a:gd name="T52" fmla="*/ 11 w 109"/>
                <a:gd name="T53" fmla="*/ 0 h 181"/>
                <a:gd name="T54" fmla="*/ 22 w 109"/>
                <a:gd name="T55" fmla="*/ 7 h 181"/>
                <a:gd name="T56" fmla="*/ 11 w 109"/>
                <a:gd name="T57" fmla="*/ 17 h 181"/>
                <a:gd name="T58" fmla="*/ 22 w 109"/>
                <a:gd name="T59" fmla="*/ 138 h 181"/>
                <a:gd name="T60" fmla="*/ 33 w 109"/>
                <a:gd name="T61" fmla="*/ 127 h 181"/>
                <a:gd name="T62" fmla="*/ 22 w 109"/>
                <a:gd name="T63" fmla="*/ 138 h 181"/>
                <a:gd name="T64" fmla="*/ 22 w 109"/>
                <a:gd name="T65" fmla="*/ 28 h 181"/>
                <a:gd name="T66" fmla="*/ 33 w 109"/>
                <a:gd name="T67" fmla="*/ 17 h 181"/>
                <a:gd name="T68" fmla="*/ 44 w 109"/>
                <a:gd name="T69" fmla="*/ 39 h 181"/>
                <a:gd name="T70" fmla="*/ 33 w 109"/>
                <a:gd name="T71" fmla="*/ 28 h 181"/>
                <a:gd name="T72" fmla="*/ 44 w 109"/>
                <a:gd name="T73" fmla="*/ 39 h 181"/>
                <a:gd name="T74" fmla="*/ 44 w 109"/>
                <a:gd name="T75" fmla="*/ 116 h 181"/>
                <a:gd name="T76" fmla="*/ 33 w 109"/>
                <a:gd name="T77" fmla="*/ 127 h 181"/>
                <a:gd name="T78" fmla="*/ 87 w 109"/>
                <a:gd name="T79" fmla="*/ 83 h 181"/>
                <a:gd name="T80" fmla="*/ 98 w 109"/>
                <a:gd name="T81" fmla="*/ 94 h 181"/>
                <a:gd name="T82" fmla="*/ 87 w 109"/>
                <a:gd name="T83" fmla="*/ 83 h 181"/>
                <a:gd name="T84" fmla="*/ 87 w 109"/>
                <a:gd name="T85" fmla="*/ 73 h 181"/>
                <a:gd name="T86" fmla="*/ 76 w 109"/>
                <a:gd name="T87" fmla="*/ 83 h 181"/>
                <a:gd name="T88" fmla="*/ 65 w 109"/>
                <a:gd name="T89" fmla="*/ 62 h 181"/>
                <a:gd name="T90" fmla="*/ 76 w 109"/>
                <a:gd name="T91" fmla="*/ 73 h 181"/>
                <a:gd name="T92" fmla="*/ 65 w 109"/>
                <a:gd name="T93" fmla="*/ 62 h 181"/>
                <a:gd name="T94" fmla="*/ 44 w 109"/>
                <a:gd name="T95" fmla="*/ 51 h 181"/>
                <a:gd name="T96" fmla="*/ 54 w 109"/>
                <a:gd name="T97" fmla="*/ 40 h 181"/>
                <a:gd name="T98" fmla="*/ 65 w 109"/>
                <a:gd name="T99" fmla="*/ 51 h 181"/>
                <a:gd name="T100" fmla="*/ 54 w 109"/>
                <a:gd name="T101" fmla="*/ 6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81">
                  <a:moveTo>
                    <a:pt x="76" y="116"/>
                  </a:moveTo>
                  <a:lnTo>
                    <a:pt x="76" y="127"/>
                  </a:lnTo>
                  <a:lnTo>
                    <a:pt x="65" y="127"/>
                  </a:lnTo>
                  <a:lnTo>
                    <a:pt x="65" y="116"/>
                  </a:lnTo>
                  <a:lnTo>
                    <a:pt x="65" y="105"/>
                  </a:lnTo>
                  <a:lnTo>
                    <a:pt x="76" y="105"/>
                  </a:lnTo>
                  <a:lnTo>
                    <a:pt x="98" y="105"/>
                  </a:lnTo>
                  <a:lnTo>
                    <a:pt x="98" y="94"/>
                  </a:lnTo>
                  <a:lnTo>
                    <a:pt x="109" y="94"/>
                  </a:lnTo>
                  <a:lnTo>
                    <a:pt x="109" y="105"/>
                  </a:lnTo>
                  <a:lnTo>
                    <a:pt x="109" y="116"/>
                  </a:lnTo>
                  <a:lnTo>
                    <a:pt x="76" y="116"/>
                  </a:lnTo>
                  <a:close/>
                  <a:moveTo>
                    <a:pt x="87" y="138"/>
                  </a:moveTo>
                  <a:lnTo>
                    <a:pt x="87" y="149"/>
                  </a:lnTo>
                  <a:lnTo>
                    <a:pt x="76" y="149"/>
                  </a:lnTo>
                  <a:lnTo>
                    <a:pt x="76" y="138"/>
                  </a:lnTo>
                  <a:lnTo>
                    <a:pt x="76" y="127"/>
                  </a:lnTo>
                  <a:lnTo>
                    <a:pt x="87" y="127"/>
                  </a:lnTo>
                  <a:lnTo>
                    <a:pt x="87" y="138"/>
                  </a:lnTo>
                  <a:close/>
                  <a:moveTo>
                    <a:pt x="98" y="159"/>
                  </a:moveTo>
                  <a:lnTo>
                    <a:pt x="98" y="170"/>
                  </a:lnTo>
                  <a:lnTo>
                    <a:pt x="87" y="170"/>
                  </a:lnTo>
                  <a:lnTo>
                    <a:pt x="87" y="159"/>
                  </a:lnTo>
                  <a:lnTo>
                    <a:pt x="87" y="149"/>
                  </a:lnTo>
                  <a:lnTo>
                    <a:pt x="98" y="149"/>
                  </a:lnTo>
                  <a:lnTo>
                    <a:pt x="98" y="159"/>
                  </a:lnTo>
                  <a:close/>
                  <a:moveTo>
                    <a:pt x="76" y="181"/>
                  </a:moveTo>
                  <a:lnTo>
                    <a:pt x="65" y="181"/>
                  </a:lnTo>
                  <a:lnTo>
                    <a:pt x="65" y="170"/>
                  </a:lnTo>
                  <a:lnTo>
                    <a:pt x="76" y="170"/>
                  </a:lnTo>
                  <a:lnTo>
                    <a:pt x="87" y="170"/>
                  </a:lnTo>
                  <a:lnTo>
                    <a:pt x="87" y="181"/>
                  </a:lnTo>
                  <a:lnTo>
                    <a:pt x="76" y="181"/>
                  </a:lnTo>
                  <a:close/>
                  <a:moveTo>
                    <a:pt x="54" y="159"/>
                  </a:moveTo>
                  <a:lnTo>
                    <a:pt x="54" y="149"/>
                  </a:lnTo>
                  <a:lnTo>
                    <a:pt x="65" y="149"/>
                  </a:lnTo>
                  <a:lnTo>
                    <a:pt x="65" y="159"/>
                  </a:lnTo>
                  <a:lnTo>
                    <a:pt x="65" y="170"/>
                  </a:lnTo>
                  <a:lnTo>
                    <a:pt x="54" y="170"/>
                  </a:lnTo>
                  <a:lnTo>
                    <a:pt x="54" y="159"/>
                  </a:lnTo>
                  <a:close/>
                  <a:moveTo>
                    <a:pt x="44" y="138"/>
                  </a:moveTo>
                  <a:lnTo>
                    <a:pt x="44" y="127"/>
                  </a:lnTo>
                  <a:lnTo>
                    <a:pt x="54" y="127"/>
                  </a:lnTo>
                  <a:lnTo>
                    <a:pt x="54" y="138"/>
                  </a:lnTo>
                  <a:lnTo>
                    <a:pt x="54" y="149"/>
                  </a:lnTo>
                  <a:lnTo>
                    <a:pt x="44" y="149"/>
                  </a:lnTo>
                  <a:lnTo>
                    <a:pt x="44" y="138"/>
                  </a:lnTo>
                  <a:close/>
                  <a:moveTo>
                    <a:pt x="22" y="138"/>
                  </a:moveTo>
                  <a:lnTo>
                    <a:pt x="22" y="149"/>
                  </a:lnTo>
                  <a:lnTo>
                    <a:pt x="11" y="149"/>
                  </a:lnTo>
                  <a:lnTo>
                    <a:pt x="1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7"/>
                  </a:lnTo>
                  <a:lnTo>
                    <a:pt x="22" y="7"/>
                  </a:lnTo>
                  <a:lnTo>
                    <a:pt x="22" y="17"/>
                  </a:lnTo>
                  <a:lnTo>
                    <a:pt x="11" y="17"/>
                  </a:lnTo>
                  <a:lnTo>
                    <a:pt x="11" y="138"/>
                  </a:lnTo>
                  <a:lnTo>
                    <a:pt x="22" y="138"/>
                  </a:lnTo>
                  <a:lnTo>
                    <a:pt x="22" y="127"/>
                  </a:lnTo>
                  <a:lnTo>
                    <a:pt x="33" y="127"/>
                  </a:lnTo>
                  <a:lnTo>
                    <a:pt x="33" y="138"/>
                  </a:lnTo>
                  <a:lnTo>
                    <a:pt x="22" y="138"/>
                  </a:lnTo>
                  <a:close/>
                  <a:moveTo>
                    <a:pt x="33" y="28"/>
                  </a:moveTo>
                  <a:lnTo>
                    <a:pt x="22" y="28"/>
                  </a:lnTo>
                  <a:lnTo>
                    <a:pt x="22" y="17"/>
                  </a:lnTo>
                  <a:lnTo>
                    <a:pt x="33" y="17"/>
                  </a:lnTo>
                  <a:lnTo>
                    <a:pt x="33" y="28"/>
                  </a:lnTo>
                  <a:close/>
                  <a:moveTo>
                    <a:pt x="44" y="39"/>
                  </a:moveTo>
                  <a:lnTo>
                    <a:pt x="33" y="39"/>
                  </a:lnTo>
                  <a:lnTo>
                    <a:pt x="33" y="28"/>
                  </a:lnTo>
                  <a:lnTo>
                    <a:pt x="44" y="28"/>
                  </a:lnTo>
                  <a:lnTo>
                    <a:pt x="44" y="39"/>
                  </a:lnTo>
                  <a:close/>
                  <a:moveTo>
                    <a:pt x="33" y="116"/>
                  </a:moveTo>
                  <a:lnTo>
                    <a:pt x="44" y="116"/>
                  </a:lnTo>
                  <a:lnTo>
                    <a:pt x="44" y="127"/>
                  </a:lnTo>
                  <a:lnTo>
                    <a:pt x="33" y="127"/>
                  </a:lnTo>
                  <a:lnTo>
                    <a:pt x="33" y="116"/>
                  </a:lnTo>
                  <a:close/>
                  <a:moveTo>
                    <a:pt x="87" y="83"/>
                  </a:moveTo>
                  <a:lnTo>
                    <a:pt x="98" y="83"/>
                  </a:lnTo>
                  <a:lnTo>
                    <a:pt x="98" y="94"/>
                  </a:lnTo>
                  <a:lnTo>
                    <a:pt x="87" y="94"/>
                  </a:lnTo>
                  <a:lnTo>
                    <a:pt x="87" y="83"/>
                  </a:lnTo>
                  <a:close/>
                  <a:moveTo>
                    <a:pt x="76" y="73"/>
                  </a:moveTo>
                  <a:lnTo>
                    <a:pt x="87" y="73"/>
                  </a:lnTo>
                  <a:lnTo>
                    <a:pt x="87" y="83"/>
                  </a:lnTo>
                  <a:lnTo>
                    <a:pt x="76" y="83"/>
                  </a:lnTo>
                  <a:lnTo>
                    <a:pt x="76" y="73"/>
                  </a:lnTo>
                  <a:close/>
                  <a:moveTo>
                    <a:pt x="65" y="62"/>
                  </a:moveTo>
                  <a:lnTo>
                    <a:pt x="76" y="62"/>
                  </a:lnTo>
                  <a:lnTo>
                    <a:pt x="76" y="73"/>
                  </a:lnTo>
                  <a:lnTo>
                    <a:pt x="65" y="73"/>
                  </a:lnTo>
                  <a:lnTo>
                    <a:pt x="65" y="62"/>
                  </a:lnTo>
                  <a:close/>
                  <a:moveTo>
                    <a:pt x="54" y="51"/>
                  </a:moveTo>
                  <a:lnTo>
                    <a:pt x="44" y="51"/>
                  </a:lnTo>
                  <a:lnTo>
                    <a:pt x="44" y="40"/>
                  </a:lnTo>
                  <a:lnTo>
                    <a:pt x="54" y="40"/>
                  </a:lnTo>
                  <a:lnTo>
                    <a:pt x="54" y="51"/>
                  </a:lnTo>
                  <a:lnTo>
                    <a:pt x="65" y="51"/>
                  </a:lnTo>
                  <a:lnTo>
                    <a:pt x="65" y="62"/>
                  </a:lnTo>
                  <a:lnTo>
                    <a:pt x="54" y="62"/>
                  </a:lnTo>
                  <a:lnTo>
                    <a:pt x="54" y="5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9" name="TextBox 42"/>
          <p:cNvSpPr txBox="1"/>
          <p:nvPr/>
        </p:nvSpPr>
        <p:spPr>
          <a:xfrm>
            <a:off x="881156" y="2785242"/>
            <a:ext cx="6275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感谢聆听及指导！</a:t>
            </a:r>
            <a:endParaRPr lang="zh-CN" altLang="zh-CN" sz="5400" b="1" spc="300" dirty="0">
              <a:solidFill>
                <a:srgbClr val="005C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0" name="组合 239"/>
          <p:cNvGrpSpPr/>
          <p:nvPr/>
        </p:nvGrpSpPr>
        <p:grpSpPr>
          <a:xfrm flipH="1" flipV="1">
            <a:off x="961464" y="2676534"/>
            <a:ext cx="5761439" cy="0"/>
            <a:chOff x="1190453" y="2641879"/>
            <a:chExt cx="7953547" cy="0"/>
          </a:xfrm>
        </p:grpSpPr>
        <p:cxnSp>
          <p:nvCxnSpPr>
            <p:cNvPr id="241" name="直接连接符 240"/>
            <p:cNvCxnSpPr/>
            <p:nvPr/>
          </p:nvCxnSpPr>
          <p:spPr>
            <a:xfrm flipV="1">
              <a:off x="1190453" y="2641879"/>
              <a:ext cx="6844412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组合 243"/>
          <p:cNvGrpSpPr/>
          <p:nvPr/>
        </p:nvGrpSpPr>
        <p:grpSpPr>
          <a:xfrm flipV="1">
            <a:off x="961464" y="3747766"/>
            <a:ext cx="5776149" cy="0"/>
            <a:chOff x="1170147" y="2641879"/>
            <a:chExt cx="7973853" cy="0"/>
          </a:xfrm>
        </p:grpSpPr>
        <p:cxnSp>
          <p:nvCxnSpPr>
            <p:cNvPr id="245" name="直接连接符 244"/>
            <p:cNvCxnSpPr/>
            <p:nvPr/>
          </p:nvCxnSpPr>
          <p:spPr>
            <a:xfrm flipV="1">
              <a:off x="1170147" y="2641879"/>
              <a:ext cx="6864719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8" name="文本框 1"/>
          <p:cNvSpPr>
            <a:spLocks noChangeArrowheads="1"/>
          </p:cNvSpPr>
          <p:nvPr/>
        </p:nvSpPr>
        <p:spPr bwMode="auto">
          <a:xfrm>
            <a:off x="881156" y="2207149"/>
            <a:ext cx="5873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课程演讲</a:t>
            </a:r>
          </a:p>
        </p:txBody>
      </p:sp>
      <p:sp>
        <p:nvSpPr>
          <p:cNvPr id="249" name="文本框 248"/>
          <p:cNvSpPr txBox="1"/>
          <p:nvPr/>
        </p:nvSpPr>
        <p:spPr>
          <a:xfrm>
            <a:off x="892878" y="3911151"/>
            <a:ext cx="568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大连大学信息工程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       计算机科学与技术专业</a:t>
            </a:r>
          </a:p>
        </p:txBody>
      </p:sp>
      <p:sp>
        <p:nvSpPr>
          <p:cNvPr id="250" name="文本框 249"/>
          <p:cNvSpPr txBox="1"/>
          <p:nvPr/>
        </p:nvSpPr>
        <p:spPr>
          <a:xfrm>
            <a:off x="881156" y="4285085"/>
            <a:ext cx="382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报告人：魏浩东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  <p:bldP spid="248" grpId="0"/>
      <p:bldP spid="249" grpId="0"/>
      <p:bldP spid="2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 flipH="1" flipV="1">
            <a:off x="1565229" y="1066061"/>
            <a:ext cx="1141287" cy="0"/>
            <a:chOff x="7568477" y="2641879"/>
            <a:chExt cx="1575523" cy="0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7568477" y="2641879"/>
              <a:ext cx="46638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2"/>
          <p:cNvSpPr txBox="1"/>
          <p:nvPr/>
        </p:nvSpPr>
        <p:spPr>
          <a:xfrm>
            <a:off x="1330448" y="1098763"/>
            <a:ext cx="1674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zh-CN" sz="4000" b="1" spc="300" dirty="0">
              <a:solidFill>
                <a:srgbClr val="005C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 flipV="1">
            <a:off x="1565229" y="1806649"/>
            <a:ext cx="1141287" cy="0"/>
            <a:chOff x="7568477" y="2641879"/>
            <a:chExt cx="1575523" cy="0"/>
          </a:xfrm>
        </p:grpSpPr>
        <p:cxnSp>
          <p:nvCxnSpPr>
            <p:cNvPr id="46" name="直接连接符 45"/>
            <p:cNvCxnSpPr/>
            <p:nvPr/>
          </p:nvCxnSpPr>
          <p:spPr>
            <a:xfrm flipV="1">
              <a:off x="7568477" y="2641879"/>
              <a:ext cx="46638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1"/>
          <p:cNvSpPr>
            <a:spLocks noChangeArrowheads="1"/>
          </p:cNvSpPr>
          <p:nvPr/>
        </p:nvSpPr>
        <p:spPr bwMode="auto">
          <a:xfrm>
            <a:off x="1519293" y="727507"/>
            <a:ext cx="1247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6" name="文本框 295"/>
          <p:cNvSpPr txBox="1"/>
          <p:nvPr/>
        </p:nvSpPr>
        <p:spPr>
          <a:xfrm>
            <a:off x="5287356" y="2470347"/>
            <a:ext cx="902803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/>
              <a:t>背景</a:t>
            </a:r>
          </a:p>
        </p:txBody>
      </p:sp>
      <p:sp>
        <p:nvSpPr>
          <p:cNvPr id="297" name="文本框 296"/>
          <p:cNvSpPr txBox="1"/>
          <p:nvPr/>
        </p:nvSpPr>
        <p:spPr>
          <a:xfrm>
            <a:off x="9233563" y="2467938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/>
              <a:t>相关工作</a:t>
            </a:r>
          </a:p>
        </p:txBody>
      </p:sp>
      <p:sp>
        <p:nvSpPr>
          <p:cNvPr id="298" name="文本框 297"/>
          <p:cNvSpPr txBox="1"/>
          <p:nvPr/>
        </p:nvSpPr>
        <p:spPr>
          <a:xfrm>
            <a:off x="5311348" y="3513535"/>
            <a:ext cx="998617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/>
              <a:t>方法</a:t>
            </a:r>
          </a:p>
        </p:txBody>
      </p:sp>
      <p:sp>
        <p:nvSpPr>
          <p:cNvPr id="299" name="文本框 298"/>
          <p:cNvSpPr txBox="1"/>
          <p:nvPr/>
        </p:nvSpPr>
        <p:spPr>
          <a:xfrm>
            <a:off x="9249703" y="3513559"/>
            <a:ext cx="892810" cy="52070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/>
              <a:t>实验</a:t>
            </a:r>
          </a:p>
        </p:txBody>
      </p:sp>
      <p:sp>
        <p:nvSpPr>
          <p:cNvPr id="300" name="文本框 299"/>
          <p:cNvSpPr txBox="1"/>
          <p:nvPr/>
        </p:nvSpPr>
        <p:spPr>
          <a:xfrm>
            <a:off x="5311347" y="4553930"/>
            <a:ext cx="998617" cy="52070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/>
              <a:t>结论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473270" y="2468419"/>
            <a:ext cx="457200" cy="457200"/>
            <a:chOff x="4473270" y="2468419"/>
            <a:chExt cx="457200" cy="457200"/>
          </a:xfrm>
        </p:grpSpPr>
        <p:sp>
          <p:nvSpPr>
            <p:cNvPr id="287" name="椭圆 286"/>
            <p:cNvSpPr/>
            <p:nvPr/>
          </p:nvSpPr>
          <p:spPr>
            <a:xfrm>
              <a:off x="4473270" y="2468419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文本框 1"/>
            <p:cNvSpPr>
              <a:spLocks noChangeArrowheads="1"/>
            </p:cNvSpPr>
            <p:nvPr/>
          </p:nvSpPr>
          <p:spPr bwMode="auto">
            <a:xfrm>
              <a:off x="4490843" y="2512554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413446" y="2472723"/>
            <a:ext cx="457200" cy="457200"/>
            <a:chOff x="8413446" y="2472723"/>
            <a:chExt cx="457200" cy="457200"/>
          </a:xfrm>
        </p:grpSpPr>
        <p:sp>
          <p:nvSpPr>
            <p:cNvPr id="292" name="椭圆 291"/>
            <p:cNvSpPr/>
            <p:nvPr/>
          </p:nvSpPr>
          <p:spPr>
            <a:xfrm>
              <a:off x="8413446" y="2472723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文本框 1"/>
            <p:cNvSpPr>
              <a:spLocks noChangeArrowheads="1"/>
            </p:cNvSpPr>
            <p:nvPr/>
          </p:nvSpPr>
          <p:spPr bwMode="auto">
            <a:xfrm>
              <a:off x="8436526" y="2518187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475092" y="3513535"/>
            <a:ext cx="457200" cy="457200"/>
            <a:chOff x="4475092" y="3513535"/>
            <a:chExt cx="457200" cy="457200"/>
          </a:xfrm>
        </p:grpSpPr>
        <p:sp>
          <p:nvSpPr>
            <p:cNvPr id="288" name="椭圆 287"/>
            <p:cNvSpPr/>
            <p:nvPr/>
          </p:nvSpPr>
          <p:spPr>
            <a:xfrm>
              <a:off x="4475092" y="3513535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文本框 1"/>
            <p:cNvSpPr>
              <a:spLocks noChangeArrowheads="1"/>
            </p:cNvSpPr>
            <p:nvPr/>
          </p:nvSpPr>
          <p:spPr bwMode="auto">
            <a:xfrm>
              <a:off x="4490842" y="3567569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413446" y="3513535"/>
            <a:ext cx="457200" cy="457200"/>
            <a:chOff x="8413446" y="3513535"/>
            <a:chExt cx="457200" cy="457200"/>
          </a:xfrm>
        </p:grpSpPr>
        <p:sp>
          <p:nvSpPr>
            <p:cNvPr id="293" name="椭圆 292"/>
            <p:cNvSpPr/>
            <p:nvPr/>
          </p:nvSpPr>
          <p:spPr>
            <a:xfrm>
              <a:off x="8413446" y="3513535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文本框 1"/>
            <p:cNvSpPr>
              <a:spLocks noChangeArrowheads="1"/>
            </p:cNvSpPr>
            <p:nvPr/>
          </p:nvSpPr>
          <p:spPr bwMode="auto">
            <a:xfrm>
              <a:off x="8439608" y="3567569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471331" y="4554347"/>
            <a:ext cx="457200" cy="457200"/>
            <a:chOff x="4471331" y="4554347"/>
            <a:chExt cx="457200" cy="457200"/>
          </a:xfrm>
        </p:grpSpPr>
        <p:sp>
          <p:nvSpPr>
            <p:cNvPr id="289" name="椭圆 288"/>
            <p:cNvSpPr/>
            <p:nvPr/>
          </p:nvSpPr>
          <p:spPr>
            <a:xfrm>
              <a:off x="4471331" y="4554347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文本框 1"/>
            <p:cNvSpPr>
              <a:spLocks noChangeArrowheads="1"/>
            </p:cNvSpPr>
            <p:nvPr/>
          </p:nvSpPr>
          <p:spPr bwMode="auto">
            <a:xfrm>
              <a:off x="4496731" y="4590569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五</a:t>
              </a:r>
            </a:p>
          </p:txBody>
        </p:sp>
      </p:grpSp>
      <p:grpSp>
        <p:nvGrpSpPr>
          <p:cNvPr id="324" name="组合 323"/>
          <p:cNvGrpSpPr/>
          <p:nvPr/>
        </p:nvGrpSpPr>
        <p:grpSpPr>
          <a:xfrm>
            <a:off x="-156036" y="2911105"/>
            <a:ext cx="3482406" cy="3485973"/>
            <a:chOff x="-265115" y="3698415"/>
            <a:chExt cx="4351968" cy="4356426"/>
          </a:xfrm>
        </p:grpSpPr>
        <p:sp>
          <p:nvSpPr>
            <p:cNvPr id="322" name="Freeform 5"/>
            <p:cNvSpPr>
              <a:spLocks noEditPoints="1"/>
            </p:cNvSpPr>
            <p:nvPr/>
          </p:nvSpPr>
          <p:spPr bwMode="auto">
            <a:xfrm rot="363427">
              <a:off x="-265115" y="3698415"/>
              <a:ext cx="4351968" cy="4356426"/>
            </a:xfrm>
            <a:custGeom>
              <a:avLst/>
              <a:gdLst>
                <a:gd name="T0" fmla="*/ 50 w 4280"/>
                <a:gd name="T1" fmla="*/ 3831 h 4280"/>
                <a:gd name="T2" fmla="*/ 59 w 4280"/>
                <a:gd name="T3" fmla="*/ 4021 h 4280"/>
                <a:gd name="T4" fmla="*/ 259 w 4280"/>
                <a:gd name="T5" fmla="*/ 4221 h 4280"/>
                <a:gd name="T6" fmla="*/ 449 w 4280"/>
                <a:gd name="T7" fmla="*/ 4230 h 4280"/>
                <a:gd name="T8" fmla="*/ 1047 w 4280"/>
                <a:gd name="T9" fmla="*/ 3632 h 4280"/>
                <a:gd name="T10" fmla="*/ 1038 w 4280"/>
                <a:gd name="T11" fmla="*/ 3443 h 4280"/>
                <a:gd name="T12" fmla="*/ 837 w 4280"/>
                <a:gd name="T13" fmla="*/ 3242 h 4280"/>
                <a:gd name="T14" fmla="*/ 648 w 4280"/>
                <a:gd name="T15" fmla="*/ 3233 h 4280"/>
                <a:gd name="T16" fmla="*/ 50 w 4280"/>
                <a:gd name="T17" fmla="*/ 3831 h 4280"/>
                <a:gd name="T18" fmla="*/ 2717 w 4280"/>
                <a:gd name="T19" fmla="*/ 3126 h 4280"/>
                <a:gd name="T20" fmla="*/ 3822 w 4280"/>
                <a:gd name="T21" fmla="*/ 2669 h 4280"/>
                <a:gd name="T22" fmla="*/ 4280 w 4280"/>
                <a:gd name="T23" fmla="*/ 1563 h 4280"/>
                <a:gd name="T24" fmla="*/ 3822 w 4280"/>
                <a:gd name="T25" fmla="*/ 458 h 4280"/>
                <a:gd name="T26" fmla="*/ 2717 w 4280"/>
                <a:gd name="T27" fmla="*/ 0 h 4280"/>
                <a:gd name="T28" fmla="*/ 1611 w 4280"/>
                <a:gd name="T29" fmla="*/ 458 h 4280"/>
                <a:gd name="T30" fmla="*/ 1417 w 4280"/>
                <a:gd name="T31" fmla="*/ 2431 h 4280"/>
                <a:gd name="T32" fmla="*/ 1369 w 4280"/>
                <a:gd name="T33" fmla="*/ 2462 h 4280"/>
                <a:gd name="T34" fmla="*/ 1360 w 4280"/>
                <a:gd name="T35" fmla="*/ 2472 h 4280"/>
                <a:gd name="T36" fmla="*/ 1360 w 4280"/>
                <a:gd name="T37" fmla="*/ 2670 h 4280"/>
                <a:gd name="T38" fmla="*/ 1610 w 4280"/>
                <a:gd name="T39" fmla="*/ 2920 h 4280"/>
                <a:gd name="T40" fmla="*/ 1808 w 4280"/>
                <a:gd name="T41" fmla="*/ 2920 h 4280"/>
                <a:gd name="T42" fmla="*/ 1818 w 4280"/>
                <a:gd name="T43" fmla="*/ 2911 h 4280"/>
                <a:gd name="T44" fmla="*/ 1849 w 4280"/>
                <a:gd name="T45" fmla="*/ 2864 h 4280"/>
                <a:gd name="T46" fmla="*/ 2717 w 4280"/>
                <a:gd name="T47" fmla="*/ 3126 h 4280"/>
                <a:gd name="T48" fmla="*/ 2717 w 4280"/>
                <a:gd name="T49" fmla="*/ 291 h 4280"/>
                <a:gd name="T50" fmla="*/ 3617 w 4280"/>
                <a:gd name="T51" fmla="*/ 663 h 4280"/>
                <a:gd name="T52" fmla="*/ 3989 w 4280"/>
                <a:gd name="T53" fmla="*/ 1563 h 4280"/>
                <a:gd name="T54" fmla="*/ 3617 w 4280"/>
                <a:gd name="T55" fmla="*/ 2463 h 4280"/>
                <a:gd name="T56" fmla="*/ 2717 w 4280"/>
                <a:gd name="T57" fmla="*/ 2836 h 4280"/>
                <a:gd name="T58" fmla="*/ 1817 w 4280"/>
                <a:gd name="T59" fmla="*/ 2463 h 4280"/>
                <a:gd name="T60" fmla="*/ 1817 w 4280"/>
                <a:gd name="T61" fmla="*/ 663 h 4280"/>
                <a:gd name="T62" fmla="*/ 2717 w 4280"/>
                <a:gd name="T63" fmla="*/ 291 h 4280"/>
                <a:gd name="T64" fmla="*/ 1036 w 4280"/>
                <a:gd name="T65" fmla="*/ 2894 h 4280"/>
                <a:gd name="T66" fmla="*/ 1036 w 4280"/>
                <a:gd name="T67" fmla="*/ 3244 h 4280"/>
                <a:gd name="T68" fmla="*/ 1386 w 4280"/>
                <a:gd name="T69" fmla="*/ 3244 h 4280"/>
                <a:gd name="T70" fmla="*/ 1386 w 4280"/>
                <a:gd name="T71" fmla="*/ 2894 h 4280"/>
                <a:gd name="T72" fmla="*/ 1036 w 4280"/>
                <a:gd name="T73" fmla="*/ 2894 h 4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80" h="4280">
                  <a:moveTo>
                    <a:pt x="50" y="3831"/>
                  </a:moveTo>
                  <a:cubicBezTo>
                    <a:pt x="0" y="3881"/>
                    <a:pt x="4" y="3966"/>
                    <a:pt x="59" y="4021"/>
                  </a:cubicBezTo>
                  <a:lnTo>
                    <a:pt x="259" y="4221"/>
                  </a:lnTo>
                  <a:cubicBezTo>
                    <a:pt x="314" y="4276"/>
                    <a:pt x="399" y="4280"/>
                    <a:pt x="449" y="4230"/>
                  </a:cubicBezTo>
                  <a:lnTo>
                    <a:pt x="1047" y="3632"/>
                  </a:lnTo>
                  <a:cubicBezTo>
                    <a:pt x="1096" y="3583"/>
                    <a:pt x="1092" y="3498"/>
                    <a:pt x="1038" y="3443"/>
                  </a:cubicBezTo>
                  <a:lnTo>
                    <a:pt x="837" y="3242"/>
                  </a:lnTo>
                  <a:cubicBezTo>
                    <a:pt x="782" y="3188"/>
                    <a:pt x="697" y="3184"/>
                    <a:pt x="648" y="3233"/>
                  </a:cubicBezTo>
                  <a:lnTo>
                    <a:pt x="50" y="3831"/>
                  </a:lnTo>
                  <a:close/>
                  <a:moveTo>
                    <a:pt x="2717" y="3126"/>
                  </a:moveTo>
                  <a:cubicBezTo>
                    <a:pt x="3134" y="3126"/>
                    <a:pt x="3527" y="2964"/>
                    <a:pt x="3822" y="2669"/>
                  </a:cubicBezTo>
                  <a:cubicBezTo>
                    <a:pt x="4117" y="2373"/>
                    <a:pt x="4280" y="1981"/>
                    <a:pt x="4280" y="1563"/>
                  </a:cubicBezTo>
                  <a:cubicBezTo>
                    <a:pt x="4280" y="1146"/>
                    <a:pt x="4117" y="753"/>
                    <a:pt x="3822" y="458"/>
                  </a:cubicBezTo>
                  <a:cubicBezTo>
                    <a:pt x="3527" y="163"/>
                    <a:pt x="3134" y="0"/>
                    <a:pt x="2717" y="0"/>
                  </a:cubicBezTo>
                  <a:cubicBezTo>
                    <a:pt x="2299" y="0"/>
                    <a:pt x="1907" y="163"/>
                    <a:pt x="1611" y="458"/>
                  </a:cubicBezTo>
                  <a:cubicBezTo>
                    <a:pt x="1076" y="993"/>
                    <a:pt x="1011" y="1824"/>
                    <a:pt x="1417" y="2431"/>
                  </a:cubicBezTo>
                  <a:cubicBezTo>
                    <a:pt x="1399" y="2438"/>
                    <a:pt x="1383" y="2448"/>
                    <a:pt x="1369" y="2462"/>
                  </a:cubicBezTo>
                  <a:lnTo>
                    <a:pt x="1360" y="2472"/>
                  </a:lnTo>
                  <a:cubicBezTo>
                    <a:pt x="1305" y="2526"/>
                    <a:pt x="1305" y="2615"/>
                    <a:pt x="1360" y="2670"/>
                  </a:cubicBezTo>
                  <a:lnTo>
                    <a:pt x="1610" y="2920"/>
                  </a:lnTo>
                  <a:cubicBezTo>
                    <a:pt x="1665" y="2975"/>
                    <a:pt x="1754" y="2975"/>
                    <a:pt x="1808" y="2920"/>
                  </a:cubicBezTo>
                  <a:lnTo>
                    <a:pt x="1818" y="2911"/>
                  </a:lnTo>
                  <a:cubicBezTo>
                    <a:pt x="1832" y="2897"/>
                    <a:pt x="1842" y="2881"/>
                    <a:pt x="1849" y="2864"/>
                  </a:cubicBezTo>
                  <a:cubicBezTo>
                    <a:pt x="2104" y="3035"/>
                    <a:pt x="2403" y="3126"/>
                    <a:pt x="2717" y="3126"/>
                  </a:cubicBezTo>
                  <a:close/>
                  <a:moveTo>
                    <a:pt x="2717" y="291"/>
                  </a:moveTo>
                  <a:cubicBezTo>
                    <a:pt x="3057" y="291"/>
                    <a:pt x="3376" y="423"/>
                    <a:pt x="3617" y="663"/>
                  </a:cubicBezTo>
                  <a:cubicBezTo>
                    <a:pt x="3857" y="904"/>
                    <a:pt x="3989" y="1223"/>
                    <a:pt x="3989" y="1563"/>
                  </a:cubicBezTo>
                  <a:cubicBezTo>
                    <a:pt x="3989" y="1903"/>
                    <a:pt x="3857" y="2223"/>
                    <a:pt x="3617" y="2463"/>
                  </a:cubicBezTo>
                  <a:cubicBezTo>
                    <a:pt x="3376" y="2703"/>
                    <a:pt x="3057" y="2836"/>
                    <a:pt x="2717" y="2836"/>
                  </a:cubicBezTo>
                  <a:cubicBezTo>
                    <a:pt x="2377" y="2836"/>
                    <a:pt x="2057" y="2703"/>
                    <a:pt x="1817" y="2463"/>
                  </a:cubicBezTo>
                  <a:cubicBezTo>
                    <a:pt x="1321" y="1967"/>
                    <a:pt x="1321" y="1160"/>
                    <a:pt x="1817" y="663"/>
                  </a:cubicBezTo>
                  <a:cubicBezTo>
                    <a:pt x="2057" y="423"/>
                    <a:pt x="2377" y="291"/>
                    <a:pt x="2717" y="291"/>
                  </a:cubicBezTo>
                  <a:close/>
                  <a:moveTo>
                    <a:pt x="1036" y="2894"/>
                  </a:moveTo>
                  <a:cubicBezTo>
                    <a:pt x="940" y="2991"/>
                    <a:pt x="940" y="3147"/>
                    <a:pt x="1036" y="3244"/>
                  </a:cubicBezTo>
                  <a:cubicBezTo>
                    <a:pt x="1133" y="3340"/>
                    <a:pt x="1289" y="3340"/>
                    <a:pt x="1386" y="3244"/>
                  </a:cubicBezTo>
                  <a:cubicBezTo>
                    <a:pt x="1482" y="3147"/>
                    <a:pt x="1482" y="2991"/>
                    <a:pt x="1386" y="2894"/>
                  </a:cubicBezTo>
                  <a:cubicBezTo>
                    <a:pt x="1289" y="2798"/>
                    <a:pt x="1133" y="2798"/>
                    <a:pt x="1036" y="2894"/>
                  </a:cubicBezTo>
                  <a:close/>
                </a:path>
              </a:pathLst>
            </a:cu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92" tIns="45696" rIns="91392" bIns="45696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3" name="Freeform 26"/>
            <p:cNvSpPr>
              <a:spLocks noEditPoints="1"/>
            </p:cNvSpPr>
            <p:nvPr/>
          </p:nvSpPr>
          <p:spPr bwMode="auto">
            <a:xfrm>
              <a:off x="1701375" y="4457942"/>
              <a:ext cx="1632150" cy="1515569"/>
            </a:xfrm>
            <a:custGeom>
              <a:avLst/>
              <a:gdLst>
                <a:gd name="T0" fmla="*/ 373 w 678"/>
                <a:gd name="T1" fmla="*/ 551 h 630"/>
                <a:gd name="T2" fmla="*/ 280 w 678"/>
                <a:gd name="T3" fmla="*/ 593 h 630"/>
                <a:gd name="T4" fmla="*/ 190 w 678"/>
                <a:gd name="T5" fmla="*/ 21 h 630"/>
                <a:gd name="T6" fmla="*/ 210 w 678"/>
                <a:gd name="T7" fmla="*/ 34 h 630"/>
                <a:gd name="T8" fmla="*/ 342 w 678"/>
                <a:gd name="T9" fmla="*/ 1 h 630"/>
                <a:gd name="T10" fmla="*/ 169 w 678"/>
                <a:gd name="T11" fmla="*/ 25 h 630"/>
                <a:gd name="T12" fmla="*/ 207 w 678"/>
                <a:gd name="T13" fmla="*/ 62 h 630"/>
                <a:gd name="T14" fmla="*/ 199 w 678"/>
                <a:gd name="T15" fmla="*/ 340 h 630"/>
                <a:gd name="T16" fmla="*/ 161 w 678"/>
                <a:gd name="T17" fmla="*/ 304 h 630"/>
                <a:gd name="T18" fmla="*/ 169 w 678"/>
                <a:gd name="T19" fmla="*/ 25 h 630"/>
                <a:gd name="T20" fmla="*/ 309 w 678"/>
                <a:gd name="T21" fmla="*/ 120 h 630"/>
                <a:gd name="T22" fmla="*/ 467 w 678"/>
                <a:gd name="T23" fmla="*/ 102 h 630"/>
                <a:gd name="T24" fmla="*/ 291 w 678"/>
                <a:gd name="T25" fmla="*/ 109 h 630"/>
                <a:gd name="T26" fmla="*/ 300 w 678"/>
                <a:gd name="T27" fmla="*/ 133 h 630"/>
                <a:gd name="T28" fmla="*/ 308 w 678"/>
                <a:gd name="T29" fmla="*/ 422 h 630"/>
                <a:gd name="T30" fmla="*/ 270 w 678"/>
                <a:gd name="T31" fmla="*/ 410 h 630"/>
                <a:gd name="T32" fmla="*/ 263 w 678"/>
                <a:gd name="T33" fmla="*/ 122 h 630"/>
                <a:gd name="T34" fmla="*/ 322 w 678"/>
                <a:gd name="T35" fmla="*/ 145 h 630"/>
                <a:gd name="T36" fmla="*/ 511 w 678"/>
                <a:gd name="T37" fmla="*/ 145 h 630"/>
                <a:gd name="T38" fmla="*/ 486 w 678"/>
                <a:gd name="T39" fmla="*/ 406 h 630"/>
                <a:gd name="T40" fmla="*/ 322 w 678"/>
                <a:gd name="T41" fmla="*/ 145 h 630"/>
                <a:gd name="T42" fmla="*/ 481 w 678"/>
                <a:gd name="T43" fmla="*/ 166 h 630"/>
                <a:gd name="T44" fmla="*/ 354 w 678"/>
                <a:gd name="T45" fmla="*/ 240 h 630"/>
                <a:gd name="T46" fmla="*/ 221 w 678"/>
                <a:gd name="T47" fmla="*/ 56 h 630"/>
                <a:gd name="T48" fmla="*/ 410 w 678"/>
                <a:gd name="T49" fmla="*/ 56 h 630"/>
                <a:gd name="T50" fmla="*/ 255 w 678"/>
                <a:gd name="T51" fmla="*/ 83 h 630"/>
                <a:gd name="T52" fmla="*/ 240 w 678"/>
                <a:gd name="T53" fmla="*/ 335 h 630"/>
                <a:gd name="T54" fmla="*/ 221 w 678"/>
                <a:gd name="T55" fmla="*/ 56 h 630"/>
                <a:gd name="T56" fmla="*/ 134 w 678"/>
                <a:gd name="T57" fmla="*/ 188 h 630"/>
                <a:gd name="T58" fmla="*/ 104 w 678"/>
                <a:gd name="T59" fmla="*/ 135 h 630"/>
                <a:gd name="T60" fmla="*/ 54 w 678"/>
                <a:gd name="T61" fmla="*/ 467 h 630"/>
                <a:gd name="T62" fmla="*/ 90 w 678"/>
                <a:gd name="T63" fmla="*/ 515 h 630"/>
                <a:gd name="T64" fmla="*/ 0 w 678"/>
                <a:gd name="T65" fmla="*/ 630 h 630"/>
                <a:gd name="T66" fmla="*/ 678 w 678"/>
                <a:gd name="T67" fmla="*/ 586 h 630"/>
                <a:gd name="T68" fmla="*/ 621 w 678"/>
                <a:gd name="T69" fmla="*/ 467 h 630"/>
                <a:gd name="T70" fmla="*/ 571 w 678"/>
                <a:gd name="T71" fmla="*/ 135 h 630"/>
                <a:gd name="T72" fmla="*/ 541 w 678"/>
                <a:gd name="T73" fmla="*/ 188 h 630"/>
                <a:gd name="T74" fmla="*/ 573 w 678"/>
                <a:gd name="T75" fmla="*/ 474 h 630"/>
                <a:gd name="T76" fmla="*/ 101 w 678"/>
                <a:gd name="T77" fmla="*/ 188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78" h="630">
                  <a:moveTo>
                    <a:pt x="301" y="551"/>
                  </a:moveTo>
                  <a:lnTo>
                    <a:pt x="373" y="551"/>
                  </a:lnTo>
                  <a:lnTo>
                    <a:pt x="398" y="593"/>
                  </a:lnTo>
                  <a:lnTo>
                    <a:pt x="280" y="593"/>
                  </a:lnTo>
                  <a:lnTo>
                    <a:pt x="301" y="551"/>
                  </a:lnTo>
                  <a:close/>
                  <a:moveTo>
                    <a:pt x="190" y="21"/>
                  </a:moveTo>
                  <a:lnTo>
                    <a:pt x="207" y="32"/>
                  </a:lnTo>
                  <a:cubicBezTo>
                    <a:pt x="208" y="32"/>
                    <a:pt x="209" y="33"/>
                    <a:pt x="210" y="34"/>
                  </a:cubicBezTo>
                  <a:lnTo>
                    <a:pt x="366" y="14"/>
                  </a:lnTo>
                  <a:cubicBezTo>
                    <a:pt x="362" y="5"/>
                    <a:pt x="353" y="0"/>
                    <a:pt x="342" y="1"/>
                  </a:cubicBezTo>
                  <a:lnTo>
                    <a:pt x="190" y="21"/>
                  </a:lnTo>
                  <a:close/>
                  <a:moveTo>
                    <a:pt x="169" y="25"/>
                  </a:moveTo>
                  <a:lnTo>
                    <a:pt x="199" y="44"/>
                  </a:lnTo>
                  <a:cubicBezTo>
                    <a:pt x="203" y="47"/>
                    <a:pt x="207" y="55"/>
                    <a:pt x="207" y="62"/>
                  </a:cubicBezTo>
                  <a:lnTo>
                    <a:pt x="207" y="333"/>
                  </a:lnTo>
                  <a:cubicBezTo>
                    <a:pt x="207" y="340"/>
                    <a:pt x="203" y="343"/>
                    <a:pt x="199" y="340"/>
                  </a:cubicBezTo>
                  <a:lnTo>
                    <a:pt x="169" y="322"/>
                  </a:lnTo>
                  <a:cubicBezTo>
                    <a:pt x="165" y="319"/>
                    <a:pt x="161" y="311"/>
                    <a:pt x="161" y="304"/>
                  </a:cubicBezTo>
                  <a:lnTo>
                    <a:pt x="161" y="33"/>
                  </a:lnTo>
                  <a:cubicBezTo>
                    <a:pt x="161" y="26"/>
                    <a:pt x="165" y="23"/>
                    <a:pt x="169" y="25"/>
                  </a:cubicBezTo>
                  <a:close/>
                  <a:moveTo>
                    <a:pt x="291" y="109"/>
                  </a:moveTo>
                  <a:lnTo>
                    <a:pt x="309" y="120"/>
                  </a:lnTo>
                  <a:cubicBezTo>
                    <a:pt x="310" y="121"/>
                    <a:pt x="310" y="122"/>
                    <a:pt x="311" y="122"/>
                  </a:cubicBezTo>
                  <a:lnTo>
                    <a:pt x="467" y="102"/>
                  </a:lnTo>
                  <a:cubicBezTo>
                    <a:pt x="464" y="94"/>
                    <a:pt x="454" y="88"/>
                    <a:pt x="443" y="90"/>
                  </a:cubicBezTo>
                  <a:lnTo>
                    <a:pt x="291" y="109"/>
                  </a:lnTo>
                  <a:close/>
                  <a:moveTo>
                    <a:pt x="270" y="114"/>
                  </a:moveTo>
                  <a:lnTo>
                    <a:pt x="300" y="133"/>
                  </a:lnTo>
                  <a:cubicBezTo>
                    <a:pt x="304" y="136"/>
                    <a:pt x="308" y="144"/>
                    <a:pt x="308" y="151"/>
                  </a:cubicBezTo>
                  <a:lnTo>
                    <a:pt x="308" y="422"/>
                  </a:lnTo>
                  <a:cubicBezTo>
                    <a:pt x="308" y="428"/>
                    <a:pt x="304" y="432"/>
                    <a:pt x="300" y="429"/>
                  </a:cubicBezTo>
                  <a:lnTo>
                    <a:pt x="270" y="410"/>
                  </a:lnTo>
                  <a:cubicBezTo>
                    <a:pt x="266" y="407"/>
                    <a:pt x="263" y="400"/>
                    <a:pt x="263" y="393"/>
                  </a:cubicBezTo>
                  <a:lnTo>
                    <a:pt x="263" y="122"/>
                  </a:lnTo>
                  <a:cubicBezTo>
                    <a:pt x="263" y="115"/>
                    <a:pt x="266" y="111"/>
                    <a:pt x="270" y="114"/>
                  </a:cubicBezTo>
                  <a:close/>
                  <a:moveTo>
                    <a:pt x="322" y="145"/>
                  </a:moveTo>
                  <a:lnTo>
                    <a:pt x="486" y="124"/>
                  </a:lnTo>
                  <a:cubicBezTo>
                    <a:pt x="500" y="122"/>
                    <a:pt x="511" y="131"/>
                    <a:pt x="511" y="145"/>
                  </a:cubicBezTo>
                  <a:lnTo>
                    <a:pt x="511" y="378"/>
                  </a:lnTo>
                  <a:cubicBezTo>
                    <a:pt x="511" y="391"/>
                    <a:pt x="500" y="404"/>
                    <a:pt x="486" y="406"/>
                  </a:cubicBezTo>
                  <a:lnTo>
                    <a:pt x="322" y="426"/>
                  </a:lnTo>
                  <a:lnTo>
                    <a:pt x="322" y="145"/>
                  </a:lnTo>
                  <a:close/>
                  <a:moveTo>
                    <a:pt x="354" y="183"/>
                  </a:moveTo>
                  <a:lnTo>
                    <a:pt x="481" y="166"/>
                  </a:lnTo>
                  <a:lnTo>
                    <a:pt x="481" y="224"/>
                  </a:lnTo>
                  <a:lnTo>
                    <a:pt x="354" y="240"/>
                  </a:lnTo>
                  <a:lnTo>
                    <a:pt x="354" y="183"/>
                  </a:lnTo>
                  <a:close/>
                  <a:moveTo>
                    <a:pt x="221" y="56"/>
                  </a:moveTo>
                  <a:lnTo>
                    <a:pt x="384" y="35"/>
                  </a:lnTo>
                  <a:cubicBezTo>
                    <a:pt x="398" y="33"/>
                    <a:pt x="410" y="43"/>
                    <a:pt x="410" y="56"/>
                  </a:cubicBezTo>
                  <a:lnTo>
                    <a:pt x="410" y="63"/>
                  </a:lnTo>
                  <a:lnTo>
                    <a:pt x="255" y="83"/>
                  </a:lnTo>
                  <a:cubicBezTo>
                    <a:pt x="244" y="86"/>
                    <a:pt x="240" y="93"/>
                    <a:pt x="240" y="107"/>
                  </a:cubicBezTo>
                  <a:lnTo>
                    <a:pt x="240" y="335"/>
                  </a:lnTo>
                  <a:lnTo>
                    <a:pt x="221" y="338"/>
                  </a:lnTo>
                  <a:lnTo>
                    <a:pt x="221" y="56"/>
                  </a:lnTo>
                  <a:close/>
                  <a:moveTo>
                    <a:pt x="101" y="188"/>
                  </a:moveTo>
                  <a:lnTo>
                    <a:pt x="134" y="188"/>
                  </a:lnTo>
                  <a:lnTo>
                    <a:pt x="134" y="135"/>
                  </a:lnTo>
                  <a:lnTo>
                    <a:pt x="104" y="135"/>
                  </a:lnTo>
                  <a:cubicBezTo>
                    <a:pt x="76" y="135"/>
                    <a:pt x="54" y="158"/>
                    <a:pt x="54" y="186"/>
                  </a:cubicBezTo>
                  <a:lnTo>
                    <a:pt x="54" y="467"/>
                  </a:lnTo>
                  <a:cubicBezTo>
                    <a:pt x="54" y="490"/>
                    <a:pt x="69" y="509"/>
                    <a:pt x="90" y="515"/>
                  </a:cubicBezTo>
                  <a:lnTo>
                    <a:pt x="90" y="515"/>
                  </a:lnTo>
                  <a:lnTo>
                    <a:pt x="0" y="586"/>
                  </a:lnTo>
                  <a:lnTo>
                    <a:pt x="0" y="630"/>
                  </a:lnTo>
                  <a:lnTo>
                    <a:pt x="678" y="630"/>
                  </a:lnTo>
                  <a:lnTo>
                    <a:pt x="678" y="586"/>
                  </a:lnTo>
                  <a:lnTo>
                    <a:pt x="582" y="516"/>
                  </a:lnTo>
                  <a:cubicBezTo>
                    <a:pt x="604" y="511"/>
                    <a:pt x="621" y="491"/>
                    <a:pt x="621" y="467"/>
                  </a:cubicBezTo>
                  <a:lnTo>
                    <a:pt x="621" y="186"/>
                  </a:lnTo>
                  <a:cubicBezTo>
                    <a:pt x="621" y="158"/>
                    <a:pt x="598" y="135"/>
                    <a:pt x="571" y="135"/>
                  </a:cubicBezTo>
                  <a:lnTo>
                    <a:pt x="541" y="135"/>
                  </a:lnTo>
                  <a:lnTo>
                    <a:pt x="541" y="188"/>
                  </a:lnTo>
                  <a:lnTo>
                    <a:pt x="573" y="188"/>
                  </a:lnTo>
                  <a:lnTo>
                    <a:pt x="573" y="474"/>
                  </a:lnTo>
                  <a:lnTo>
                    <a:pt x="101" y="474"/>
                  </a:lnTo>
                  <a:lnTo>
                    <a:pt x="101" y="18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/>
            <a:lstStyle/>
            <a:p>
              <a:endParaRPr lang="zh-CN" altLang="en-US" sz="1800">
                <a:solidFill>
                  <a:schemeClr val="accent1"/>
                </a:solidFill>
              </a:endParaRPr>
            </a:p>
          </p:txBody>
        </p:sp>
      </p:grpSp>
      <p:sp>
        <p:nvSpPr>
          <p:cNvPr id="51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49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49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49"/>
                            </p:stCondLst>
                            <p:childTnLst>
                              <p:par>
                                <p:cTn id="3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49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49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49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5234229" y="3335463"/>
            <a:ext cx="1723541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000" b="1" dirty="0">
                <a:solidFill>
                  <a:srgbClr val="005CA7"/>
                </a:solidFill>
              </a:rPr>
              <a:t>背景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7924800" y="3727786"/>
            <a:ext cx="4356099" cy="348914"/>
            <a:chOff x="743958" y="3475975"/>
            <a:chExt cx="753417" cy="0"/>
          </a:xfrm>
        </p:grpSpPr>
        <p:cxnSp>
          <p:nvCxnSpPr>
            <p:cNvPr id="21" name="直接连接符 2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 flipH="1">
            <a:off x="-114300" y="3721751"/>
            <a:ext cx="4381500" cy="329549"/>
            <a:chOff x="743958" y="3475975"/>
            <a:chExt cx="753417" cy="0"/>
          </a:xfrm>
        </p:grpSpPr>
        <p:cxnSp>
          <p:nvCxnSpPr>
            <p:cNvPr id="13" name="直接连接符 12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5409724" y="1691483"/>
            <a:ext cx="1372552" cy="1243875"/>
            <a:chOff x="5500688" y="1608138"/>
            <a:chExt cx="508000" cy="460375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5500688" y="1608138"/>
              <a:ext cx="508000" cy="460375"/>
            </a:xfrm>
            <a:custGeom>
              <a:avLst/>
              <a:gdLst>
                <a:gd name="T0" fmla="*/ 115 w 133"/>
                <a:gd name="T1" fmla="*/ 36 h 120"/>
                <a:gd name="T2" fmla="*/ 67 w 133"/>
                <a:gd name="T3" fmla="*/ 1 h 120"/>
                <a:gd name="T4" fmla="*/ 47 w 133"/>
                <a:gd name="T5" fmla="*/ 2 h 120"/>
                <a:gd name="T6" fmla="*/ 4 w 133"/>
                <a:gd name="T7" fmla="*/ 39 h 120"/>
                <a:gd name="T8" fmla="*/ 24 w 133"/>
                <a:gd name="T9" fmla="*/ 108 h 120"/>
                <a:gd name="T10" fmla="*/ 60 w 133"/>
                <a:gd name="T11" fmla="*/ 120 h 120"/>
                <a:gd name="T12" fmla="*/ 93 w 133"/>
                <a:gd name="T13" fmla="*/ 110 h 120"/>
                <a:gd name="T14" fmla="*/ 42 w 133"/>
                <a:gd name="T15" fmla="*/ 9 h 120"/>
                <a:gd name="T16" fmla="*/ 38 w 133"/>
                <a:gd name="T17" fmla="*/ 14 h 120"/>
                <a:gd name="T18" fmla="*/ 33 w 133"/>
                <a:gd name="T19" fmla="*/ 16 h 120"/>
                <a:gd name="T20" fmla="*/ 33 w 133"/>
                <a:gd name="T21" fmla="*/ 24 h 120"/>
                <a:gd name="T22" fmla="*/ 9 w 133"/>
                <a:gd name="T23" fmla="*/ 36 h 120"/>
                <a:gd name="T24" fmla="*/ 25 w 133"/>
                <a:gd name="T25" fmla="*/ 48 h 120"/>
                <a:gd name="T26" fmla="*/ 4 w 133"/>
                <a:gd name="T27" fmla="*/ 63 h 120"/>
                <a:gd name="T28" fmla="*/ 25 w 133"/>
                <a:gd name="T29" fmla="*/ 76 h 120"/>
                <a:gd name="T30" fmla="*/ 28 w 133"/>
                <a:gd name="T31" fmla="*/ 106 h 120"/>
                <a:gd name="T32" fmla="*/ 32 w 133"/>
                <a:gd name="T33" fmla="*/ 96 h 120"/>
                <a:gd name="T34" fmla="*/ 35 w 133"/>
                <a:gd name="T35" fmla="*/ 104 h 120"/>
                <a:gd name="T36" fmla="*/ 38 w 133"/>
                <a:gd name="T37" fmla="*/ 107 h 120"/>
                <a:gd name="T38" fmla="*/ 42 w 133"/>
                <a:gd name="T39" fmla="*/ 112 h 120"/>
                <a:gd name="T40" fmla="*/ 48 w 133"/>
                <a:gd name="T41" fmla="*/ 114 h 120"/>
                <a:gd name="T42" fmla="*/ 42 w 133"/>
                <a:gd name="T43" fmla="*/ 107 h 120"/>
                <a:gd name="T44" fmla="*/ 51 w 133"/>
                <a:gd name="T45" fmla="*/ 100 h 120"/>
                <a:gd name="T46" fmla="*/ 38 w 133"/>
                <a:gd name="T47" fmla="*/ 101 h 120"/>
                <a:gd name="T48" fmla="*/ 32 w 133"/>
                <a:gd name="T49" fmla="*/ 87 h 120"/>
                <a:gd name="T50" fmla="*/ 29 w 133"/>
                <a:gd name="T51" fmla="*/ 76 h 120"/>
                <a:gd name="T52" fmla="*/ 58 w 133"/>
                <a:gd name="T53" fmla="*/ 63 h 120"/>
                <a:gd name="T54" fmla="*/ 28 w 133"/>
                <a:gd name="T55" fmla="*/ 49 h 120"/>
                <a:gd name="T56" fmla="*/ 58 w 133"/>
                <a:gd name="T57" fmla="*/ 36 h 120"/>
                <a:gd name="T58" fmla="*/ 36 w 133"/>
                <a:gd name="T59" fmla="*/ 25 h 120"/>
                <a:gd name="T60" fmla="*/ 47 w 133"/>
                <a:gd name="T61" fmla="*/ 21 h 120"/>
                <a:gd name="T62" fmla="*/ 58 w 133"/>
                <a:gd name="T63" fmla="*/ 19 h 120"/>
                <a:gd name="T64" fmla="*/ 44 w 133"/>
                <a:gd name="T65" fmla="*/ 17 h 120"/>
                <a:gd name="T66" fmla="*/ 44 w 133"/>
                <a:gd name="T67" fmla="*/ 11 h 120"/>
                <a:gd name="T68" fmla="*/ 48 w 133"/>
                <a:gd name="T69" fmla="*/ 7 h 120"/>
                <a:gd name="T70" fmla="*/ 92 w 133"/>
                <a:gd name="T71" fmla="*/ 36 h 120"/>
                <a:gd name="T72" fmla="*/ 86 w 133"/>
                <a:gd name="T73" fmla="*/ 23 h 120"/>
                <a:gd name="T74" fmla="*/ 87 w 133"/>
                <a:gd name="T75" fmla="*/ 16 h 120"/>
                <a:gd name="T76" fmla="*/ 80 w 133"/>
                <a:gd name="T77" fmla="*/ 12 h 120"/>
                <a:gd name="T78" fmla="*/ 76 w 133"/>
                <a:gd name="T79" fmla="*/ 6 h 120"/>
                <a:gd name="T80" fmla="*/ 75 w 133"/>
                <a:gd name="T81" fmla="*/ 12 h 120"/>
                <a:gd name="T82" fmla="*/ 74 w 133"/>
                <a:gd name="T83" fmla="*/ 17 h 120"/>
                <a:gd name="T84" fmla="*/ 62 w 133"/>
                <a:gd name="T85" fmla="*/ 19 h 120"/>
                <a:gd name="T86" fmla="*/ 71 w 133"/>
                <a:gd name="T87" fmla="*/ 21 h 120"/>
                <a:gd name="T88" fmla="*/ 82 w 133"/>
                <a:gd name="T89" fmla="*/ 23 h 120"/>
                <a:gd name="T90" fmla="*/ 88 w 133"/>
                <a:gd name="T91" fmla="*/ 36 h 120"/>
                <a:gd name="T92" fmla="*/ 62 w 133"/>
                <a:gd name="T93" fmla="*/ 60 h 120"/>
                <a:gd name="T94" fmla="*/ 84 w 133"/>
                <a:gd name="T95" fmla="*/ 93 h 120"/>
                <a:gd name="T96" fmla="*/ 76 w 133"/>
                <a:gd name="T97" fmla="*/ 101 h 120"/>
                <a:gd name="T98" fmla="*/ 62 w 133"/>
                <a:gd name="T99" fmla="*/ 100 h 120"/>
                <a:gd name="T100" fmla="*/ 72 w 133"/>
                <a:gd name="T101" fmla="*/ 113 h 120"/>
                <a:gd name="T102" fmla="*/ 70 w 133"/>
                <a:gd name="T103" fmla="*/ 104 h 120"/>
                <a:gd name="T104" fmla="*/ 76 w 133"/>
                <a:gd name="T105" fmla="*/ 107 h 120"/>
                <a:gd name="T106" fmla="*/ 79 w 133"/>
                <a:gd name="T107" fmla="*/ 109 h 120"/>
                <a:gd name="T108" fmla="*/ 90 w 133"/>
                <a:gd name="T109" fmla="*/ 106 h 120"/>
                <a:gd name="T110" fmla="*/ 84 w 133"/>
                <a:gd name="T111" fmla="*/ 100 h 120"/>
                <a:gd name="T112" fmla="*/ 110 w 133"/>
                <a:gd name="T113" fmla="*/ 82 h 120"/>
                <a:gd name="T114" fmla="*/ 79 w 133"/>
                <a:gd name="T115" fmla="*/ 85 h 120"/>
                <a:gd name="T116" fmla="*/ 112 w 133"/>
                <a:gd name="T117" fmla="*/ 60 h 120"/>
                <a:gd name="T118" fmla="*/ 93 w 133"/>
                <a:gd name="T119" fmla="*/ 3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3" h="120">
                  <a:moveTo>
                    <a:pt x="117" y="83"/>
                  </a:moveTo>
                  <a:cubicBezTo>
                    <a:pt x="116" y="83"/>
                    <a:pt x="116" y="82"/>
                    <a:pt x="116" y="82"/>
                  </a:cubicBezTo>
                  <a:cubicBezTo>
                    <a:pt x="118" y="76"/>
                    <a:pt x="120" y="70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61"/>
                    <a:pt x="120" y="60"/>
                    <a:pt x="120" y="60"/>
                  </a:cubicBezTo>
                  <a:cubicBezTo>
                    <a:pt x="120" y="53"/>
                    <a:pt x="119" y="46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1" y="26"/>
                    <a:pt x="104" y="18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86" y="6"/>
                    <a:pt x="79" y="3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5" y="0"/>
                    <a:pt x="64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7" y="0"/>
                    <a:pt x="55" y="0"/>
                    <a:pt x="53" y="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0" y="3"/>
                    <a:pt x="34" y="6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16" y="18"/>
                    <a:pt x="10" y="2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" y="46"/>
                    <a:pt x="0" y="53"/>
                    <a:pt x="0" y="60"/>
                  </a:cubicBezTo>
                  <a:cubicBezTo>
                    <a:pt x="0" y="60"/>
                    <a:pt x="0" y="61"/>
                    <a:pt x="0" y="6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70"/>
                    <a:pt x="2" y="77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11" y="95"/>
                    <a:pt x="17" y="102"/>
                    <a:pt x="24" y="108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33" y="114"/>
                    <a:pt x="40" y="117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5" y="120"/>
                    <a:pt x="57" y="120"/>
                    <a:pt x="58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3" y="120"/>
                    <a:pt x="65" y="120"/>
                    <a:pt x="66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9" y="117"/>
                    <a:pt x="86" y="115"/>
                    <a:pt x="92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101" y="104"/>
                    <a:pt x="106" y="99"/>
                    <a:pt x="110" y="94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24" y="109"/>
                    <a:pt x="128" y="109"/>
                    <a:pt x="131" y="106"/>
                  </a:cubicBezTo>
                  <a:cubicBezTo>
                    <a:pt x="133" y="104"/>
                    <a:pt x="133" y="100"/>
                    <a:pt x="131" y="98"/>
                  </a:cubicBezTo>
                  <a:lnTo>
                    <a:pt x="117" y="83"/>
                  </a:lnTo>
                  <a:close/>
                  <a:moveTo>
                    <a:pt x="44" y="6"/>
                  </a:moveTo>
                  <a:cubicBezTo>
                    <a:pt x="43" y="7"/>
                    <a:pt x="43" y="7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ubicBezTo>
                    <a:pt x="42" y="9"/>
                    <a:pt x="42" y="9"/>
                    <a:pt x="41" y="9"/>
                  </a:cubicBezTo>
                  <a:cubicBezTo>
                    <a:pt x="41" y="9"/>
                    <a:pt x="41" y="9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10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9" y="12"/>
                    <a:pt x="39" y="12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8" y="13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6" y="14"/>
                  </a:cubicBezTo>
                  <a:cubicBezTo>
                    <a:pt x="36" y="14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2"/>
                    <a:pt x="32" y="12"/>
                    <a:pt x="31" y="12"/>
                  </a:cubicBezTo>
                  <a:cubicBezTo>
                    <a:pt x="35" y="9"/>
                    <a:pt x="39" y="7"/>
                    <a:pt x="44" y="6"/>
                  </a:cubicBezTo>
                  <a:close/>
                  <a:moveTo>
                    <a:pt x="28" y="14"/>
                  </a:moveTo>
                  <a:cubicBezTo>
                    <a:pt x="28" y="14"/>
                    <a:pt x="29" y="14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6"/>
                    <a:pt x="32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4" y="17"/>
                    <a:pt x="35" y="17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5" y="19"/>
                    <a:pt x="35" y="19"/>
                  </a:cubicBezTo>
                  <a:cubicBezTo>
                    <a:pt x="35" y="19"/>
                    <a:pt x="35" y="20"/>
                    <a:pt x="34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2"/>
                    <a:pt x="33" y="22"/>
                    <a:pt x="33" y="23"/>
                  </a:cubicBezTo>
                  <a:cubicBezTo>
                    <a:pt x="33" y="23"/>
                    <a:pt x="33" y="23"/>
                    <a:pt x="33" y="24"/>
                  </a:cubicBezTo>
                  <a:cubicBezTo>
                    <a:pt x="32" y="24"/>
                    <a:pt x="32" y="25"/>
                    <a:pt x="32" y="26"/>
                  </a:cubicBezTo>
                  <a:cubicBezTo>
                    <a:pt x="32" y="26"/>
                    <a:pt x="32" y="26"/>
                    <a:pt x="31" y="26"/>
                  </a:cubicBezTo>
                  <a:cubicBezTo>
                    <a:pt x="31" y="27"/>
                    <a:pt x="31" y="28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30"/>
                    <a:pt x="30" y="30"/>
                    <a:pt x="29" y="31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9" y="33"/>
                    <a:pt x="28" y="34"/>
                  </a:cubicBezTo>
                  <a:cubicBezTo>
                    <a:pt x="28" y="34"/>
                    <a:pt x="28" y="34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3" y="27"/>
                    <a:pt x="20" y="19"/>
                    <a:pt x="28" y="14"/>
                  </a:cubicBezTo>
                  <a:close/>
                  <a:moveTo>
                    <a:pt x="8" y="39"/>
                  </a:move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40"/>
                    <a:pt x="26" y="40"/>
                    <a:pt x="26" y="41"/>
                  </a:cubicBezTo>
                  <a:cubicBezTo>
                    <a:pt x="26" y="41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4"/>
                    <a:pt x="25" y="45"/>
                    <a:pt x="25" y="4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7"/>
                    <a:pt x="25" y="48"/>
                    <a:pt x="25" y="48"/>
                  </a:cubicBezTo>
                  <a:cubicBezTo>
                    <a:pt x="25" y="48"/>
                    <a:pt x="25" y="49"/>
                    <a:pt x="24" y="49"/>
                  </a:cubicBezTo>
                  <a:cubicBezTo>
                    <a:pt x="24" y="50"/>
                    <a:pt x="24" y="50"/>
                    <a:pt x="24" y="51"/>
                  </a:cubicBezTo>
                  <a:cubicBezTo>
                    <a:pt x="24" y="51"/>
                    <a:pt x="24" y="52"/>
                    <a:pt x="24" y="52"/>
                  </a:cubicBezTo>
                  <a:cubicBezTo>
                    <a:pt x="24" y="53"/>
                    <a:pt x="24" y="54"/>
                    <a:pt x="24" y="55"/>
                  </a:cubicBezTo>
                  <a:cubicBezTo>
                    <a:pt x="24" y="55"/>
                    <a:pt x="24" y="55"/>
                    <a:pt x="24" y="56"/>
                  </a:cubicBezTo>
                  <a:cubicBezTo>
                    <a:pt x="24" y="56"/>
                    <a:pt x="24" y="57"/>
                    <a:pt x="24" y="58"/>
                  </a:cubicBezTo>
                  <a:cubicBezTo>
                    <a:pt x="24" y="58"/>
                    <a:pt x="24" y="58"/>
                    <a:pt x="24" y="59"/>
                  </a:cubicBezTo>
                  <a:cubicBezTo>
                    <a:pt x="24" y="59"/>
                    <a:pt x="24" y="60"/>
                    <a:pt x="2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3"/>
                    <a:pt x="5" y="46"/>
                    <a:pt x="8" y="39"/>
                  </a:cubicBezTo>
                  <a:close/>
                  <a:moveTo>
                    <a:pt x="4" y="63"/>
                  </a:moveTo>
                  <a:cubicBezTo>
                    <a:pt x="24" y="63"/>
                    <a:pt x="24" y="63"/>
                    <a:pt x="24" y="63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4" y="66"/>
                    <a:pt x="24" y="66"/>
                    <a:pt x="24" y="67"/>
                  </a:cubicBezTo>
                  <a:cubicBezTo>
                    <a:pt x="24" y="67"/>
                    <a:pt x="24" y="68"/>
                    <a:pt x="24" y="68"/>
                  </a:cubicBezTo>
                  <a:cubicBezTo>
                    <a:pt x="24" y="69"/>
                    <a:pt x="24" y="69"/>
                    <a:pt x="24" y="70"/>
                  </a:cubicBezTo>
                  <a:cubicBezTo>
                    <a:pt x="24" y="70"/>
                    <a:pt x="24" y="71"/>
                    <a:pt x="24" y="71"/>
                  </a:cubicBezTo>
                  <a:cubicBezTo>
                    <a:pt x="24" y="72"/>
                    <a:pt x="24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5" y="75"/>
                    <a:pt x="25" y="75"/>
                    <a:pt x="25" y="76"/>
                  </a:cubicBezTo>
                  <a:cubicBezTo>
                    <a:pt x="25" y="76"/>
                    <a:pt x="25" y="77"/>
                    <a:pt x="25" y="77"/>
                  </a:cubicBezTo>
                  <a:cubicBezTo>
                    <a:pt x="25" y="78"/>
                    <a:pt x="26" y="78"/>
                    <a:pt x="26" y="79"/>
                  </a:cubicBezTo>
                  <a:cubicBezTo>
                    <a:pt x="26" y="79"/>
                    <a:pt x="26" y="79"/>
                    <a:pt x="26" y="80"/>
                  </a:cubicBezTo>
                  <a:cubicBezTo>
                    <a:pt x="26" y="80"/>
                    <a:pt x="26" y="81"/>
                    <a:pt x="26" y="81"/>
                  </a:cubicBezTo>
                  <a:cubicBezTo>
                    <a:pt x="26" y="82"/>
                    <a:pt x="27" y="82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6" y="77"/>
                    <a:pt x="4" y="70"/>
                    <a:pt x="4" y="63"/>
                  </a:cubicBezTo>
                  <a:close/>
                  <a:moveTo>
                    <a:pt x="29" y="106"/>
                  </a:moveTo>
                  <a:cubicBezTo>
                    <a:pt x="29" y="106"/>
                    <a:pt x="28" y="106"/>
                    <a:pt x="28" y="106"/>
                  </a:cubicBezTo>
                  <a:cubicBezTo>
                    <a:pt x="20" y="101"/>
                    <a:pt x="14" y="94"/>
                    <a:pt x="10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87"/>
                    <a:pt x="28" y="88"/>
                    <a:pt x="28" y="88"/>
                  </a:cubicBezTo>
                  <a:cubicBezTo>
                    <a:pt x="29" y="89"/>
                    <a:pt x="29" y="89"/>
                    <a:pt x="29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0" y="91"/>
                    <a:pt x="30" y="92"/>
                    <a:pt x="30" y="93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31" y="94"/>
                    <a:pt x="31" y="94"/>
                    <a:pt x="31" y="95"/>
                  </a:cubicBezTo>
                  <a:cubicBezTo>
                    <a:pt x="32" y="95"/>
                    <a:pt x="32" y="96"/>
                    <a:pt x="32" y="96"/>
                  </a:cubicBezTo>
                  <a:cubicBezTo>
                    <a:pt x="32" y="96"/>
                    <a:pt x="32" y="97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9"/>
                    <a:pt x="34" y="99"/>
                    <a:pt x="34" y="100"/>
                  </a:cubicBezTo>
                  <a:cubicBezTo>
                    <a:pt x="34" y="100"/>
                    <a:pt x="34" y="100"/>
                    <a:pt x="34" y="101"/>
                  </a:cubicBezTo>
                  <a:cubicBezTo>
                    <a:pt x="35" y="101"/>
                    <a:pt x="35" y="102"/>
                    <a:pt x="35" y="102"/>
                  </a:cubicBezTo>
                  <a:cubicBezTo>
                    <a:pt x="35" y="103"/>
                    <a:pt x="35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5" y="103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4" y="104"/>
                    <a:pt x="33" y="104"/>
                    <a:pt x="33" y="104"/>
                  </a:cubicBezTo>
                  <a:cubicBezTo>
                    <a:pt x="33" y="104"/>
                    <a:pt x="32" y="104"/>
                    <a:pt x="32" y="105"/>
                  </a:cubicBezTo>
                  <a:cubicBezTo>
                    <a:pt x="31" y="105"/>
                    <a:pt x="30" y="105"/>
                    <a:pt x="30" y="106"/>
                  </a:cubicBezTo>
                  <a:cubicBezTo>
                    <a:pt x="30" y="106"/>
                    <a:pt x="30" y="106"/>
                    <a:pt x="29" y="106"/>
                  </a:cubicBezTo>
                  <a:close/>
                  <a:moveTo>
                    <a:pt x="31" y="109"/>
                  </a:moveTo>
                  <a:cubicBezTo>
                    <a:pt x="32" y="108"/>
                    <a:pt x="32" y="108"/>
                    <a:pt x="32" y="108"/>
                  </a:cubicBezTo>
                  <a:cubicBezTo>
                    <a:pt x="33" y="108"/>
                    <a:pt x="33" y="108"/>
                    <a:pt x="34" y="108"/>
                  </a:cubicBezTo>
                  <a:cubicBezTo>
                    <a:pt x="34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7" y="107"/>
                  </a:cubicBezTo>
                  <a:cubicBezTo>
                    <a:pt x="37" y="106"/>
                    <a:pt x="37" y="106"/>
                    <a:pt x="38" y="106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8"/>
                    <a:pt x="39" y="108"/>
                    <a:pt x="39" y="109"/>
                  </a:cubicBezTo>
                  <a:cubicBezTo>
                    <a:pt x="39" y="109"/>
                    <a:pt x="39" y="109"/>
                    <a:pt x="40" y="109"/>
                  </a:cubicBezTo>
                  <a:cubicBezTo>
                    <a:pt x="40" y="109"/>
                    <a:pt x="40" y="109"/>
                    <a:pt x="40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10"/>
                    <a:pt x="41" y="110"/>
                    <a:pt x="41" y="111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1" y="111"/>
                    <a:pt x="41" y="112"/>
                  </a:cubicBezTo>
                  <a:cubicBezTo>
                    <a:pt x="41" y="112"/>
                    <a:pt x="42" y="112"/>
                    <a:pt x="42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113"/>
                    <a:pt x="43" y="113"/>
                    <a:pt x="43" y="113"/>
                  </a:cubicBezTo>
                  <a:cubicBezTo>
                    <a:pt x="43" y="113"/>
                    <a:pt x="43" y="114"/>
                    <a:pt x="43" y="114"/>
                  </a:cubicBezTo>
                  <a:cubicBezTo>
                    <a:pt x="43" y="114"/>
                    <a:pt x="43" y="114"/>
                    <a:pt x="43" y="114"/>
                  </a:cubicBezTo>
                  <a:cubicBezTo>
                    <a:pt x="39" y="113"/>
                    <a:pt x="35" y="111"/>
                    <a:pt x="31" y="109"/>
                  </a:cubicBezTo>
                  <a:close/>
                  <a:moveTo>
                    <a:pt x="58" y="116"/>
                  </a:moveTo>
                  <a:cubicBezTo>
                    <a:pt x="55" y="116"/>
                    <a:pt x="52" y="116"/>
                    <a:pt x="49" y="115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49" y="115"/>
                    <a:pt x="49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7" y="114"/>
                    <a:pt x="47" y="114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6" y="112"/>
                    <a:pt x="46" y="111"/>
                    <a:pt x="46" y="111"/>
                  </a:cubicBezTo>
                  <a:cubicBezTo>
                    <a:pt x="45" y="111"/>
                    <a:pt x="45" y="111"/>
                    <a:pt x="45" y="110"/>
                  </a:cubicBezTo>
                  <a:cubicBezTo>
                    <a:pt x="45" y="110"/>
                    <a:pt x="45" y="110"/>
                    <a:pt x="44" y="110"/>
                  </a:cubicBezTo>
                  <a:cubicBezTo>
                    <a:pt x="44" y="110"/>
                    <a:pt x="44" y="109"/>
                    <a:pt x="44" y="109"/>
                  </a:cubicBezTo>
                  <a:cubicBezTo>
                    <a:pt x="44" y="109"/>
                    <a:pt x="44" y="109"/>
                    <a:pt x="43" y="109"/>
                  </a:cubicBezTo>
                  <a:cubicBezTo>
                    <a:pt x="43" y="108"/>
                    <a:pt x="43" y="108"/>
                    <a:pt x="43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6"/>
                    <a:pt x="42" y="106"/>
                    <a:pt x="41" y="106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7" y="104"/>
                    <a:pt x="53" y="103"/>
                    <a:pt x="58" y="103"/>
                  </a:cubicBezTo>
                  <a:lnTo>
                    <a:pt x="58" y="116"/>
                  </a:lnTo>
                  <a:close/>
                  <a:moveTo>
                    <a:pt x="58" y="100"/>
                  </a:moveTo>
                  <a:cubicBezTo>
                    <a:pt x="58" y="100"/>
                    <a:pt x="58" y="100"/>
                    <a:pt x="57" y="100"/>
                  </a:cubicBezTo>
                  <a:cubicBezTo>
                    <a:pt x="57" y="100"/>
                    <a:pt x="57" y="100"/>
                    <a:pt x="56" y="100"/>
                  </a:cubicBezTo>
                  <a:cubicBezTo>
                    <a:pt x="56" y="100"/>
                    <a:pt x="55" y="100"/>
                    <a:pt x="55" y="100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3" y="100"/>
                    <a:pt x="53" y="100"/>
                    <a:pt x="52" y="100"/>
                  </a:cubicBezTo>
                  <a:cubicBezTo>
                    <a:pt x="52" y="100"/>
                    <a:pt x="52" y="100"/>
                    <a:pt x="51" y="100"/>
                  </a:cubicBezTo>
                  <a:cubicBezTo>
                    <a:pt x="50" y="100"/>
                    <a:pt x="50" y="100"/>
                    <a:pt x="49" y="100"/>
                  </a:cubicBezTo>
                  <a:cubicBezTo>
                    <a:pt x="49" y="100"/>
                    <a:pt x="48" y="100"/>
                    <a:pt x="48" y="100"/>
                  </a:cubicBezTo>
                  <a:cubicBezTo>
                    <a:pt x="48" y="101"/>
                    <a:pt x="47" y="101"/>
                    <a:pt x="46" y="101"/>
                  </a:cubicBezTo>
                  <a:cubicBezTo>
                    <a:pt x="46" y="101"/>
                    <a:pt x="46" y="101"/>
                    <a:pt x="45" y="101"/>
                  </a:cubicBezTo>
                  <a:cubicBezTo>
                    <a:pt x="45" y="101"/>
                    <a:pt x="44" y="101"/>
                    <a:pt x="44" y="101"/>
                  </a:cubicBezTo>
                  <a:cubicBezTo>
                    <a:pt x="43" y="101"/>
                    <a:pt x="43" y="101"/>
                    <a:pt x="43" y="102"/>
                  </a:cubicBezTo>
                  <a:cubicBezTo>
                    <a:pt x="42" y="102"/>
                    <a:pt x="42" y="102"/>
                    <a:pt x="41" y="102"/>
                  </a:cubicBezTo>
                  <a:cubicBezTo>
                    <a:pt x="41" y="102"/>
                    <a:pt x="40" y="102"/>
                    <a:pt x="40" y="102"/>
                  </a:cubicBezTo>
                  <a:cubicBezTo>
                    <a:pt x="40" y="102"/>
                    <a:pt x="39" y="102"/>
                    <a:pt x="39" y="102"/>
                  </a:cubicBezTo>
                  <a:cubicBezTo>
                    <a:pt x="39" y="102"/>
                    <a:pt x="39" y="102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8"/>
                    <a:pt x="36" y="97"/>
                    <a:pt x="36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5" y="95"/>
                    <a:pt x="35" y="95"/>
                    <a:pt x="35" y="94"/>
                  </a:cubicBezTo>
                  <a:cubicBezTo>
                    <a:pt x="35" y="94"/>
                    <a:pt x="35" y="94"/>
                    <a:pt x="34" y="93"/>
                  </a:cubicBezTo>
                  <a:cubicBezTo>
                    <a:pt x="34" y="93"/>
                    <a:pt x="34" y="92"/>
                    <a:pt x="34" y="92"/>
                  </a:cubicBezTo>
                  <a:cubicBezTo>
                    <a:pt x="34" y="92"/>
                    <a:pt x="33" y="91"/>
                    <a:pt x="33" y="91"/>
                  </a:cubicBezTo>
                  <a:cubicBezTo>
                    <a:pt x="33" y="91"/>
                    <a:pt x="33" y="90"/>
                    <a:pt x="33" y="90"/>
                  </a:cubicBezTo>
                  <a:cubicBezTo>
                    <a:pt x="33" y="89"/>
                    <a:pt x="33" y="89"/>
                    <a:pt x="32" y="89"/>
                  </a:cubicBezTo>
                  <a:cubicBezTo>
                    <a:pt x="32" y="88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58" y="86"/>
                    <a:pt x="58" y="86"/>
                    <a:pt x="58" y="86"/>
                  </a:cubicBezTo>
                  <a:lnTo>
                    <a:pt x="58" y="100"/>
                  </a:lnTo>
                  <a:close/>
                  <a:moveTo>
                    <a:pt x="58" y="83"/>
                  </a:moveTo>
                  <a:cubicBezTo>
                    <a:pt x="30" y="83"/>
                    <a:pt x="30" y="83"/>
                    <a:pt x="30" y="83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82"/>
                    <a:pt x="30" y="81"/>
                    <a:pt x="30" y="81"/>
                  </a:cubicBezTo>
                  <a:cubicBezTo>
                    <a:pt x="30" y="80"/>
                    <a:pt x="29" y="80"/>
                    <a:pt x="29" y="79"/>
                  </a:cubicBezTo>
                  <a:cubicBezTo>
                    <a:pt x="29" y="79"/>
                    <a:pt x="29" y="79"/>
                    <a:pt x="29" y="78"/>
                  </a:cubicBezTo>
                  <a:cubicBezTo>
                    <a:pt x="29" y="78"/>
                    <a:pt x="29" y="77"/>
                    <a:pt x="29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4"/>
                    <a:pt x="28" y="73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8" y="72"/>
                    <a:pt x="28" y="71"/>
                    <a:pt x="28" y="70"/>
                  </a:cubicBezTo>
                  <a:cubicBezTo>
                    <a:pt x="28" y="70"/>
                    <a:pt x="28" y="70"/>
                    <a:pt x="28" y="69"/>
                  </a:cubicBezTo>
                  <a:cubicBezTo>
                    <a:pt x="28" y="69"/>
                    <a:pt x="27" y="68"/>
                    <a:pt x="27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6"/>
                    <a:pt x="27" y="66"/>
                    <a:pt x="27" y="65"/>
                  </a:cubicBezTo>
                  <a:cubicBezTo>
                    <a:pt x="27" y="65"/>
                    <a:pt x="27" y="64"/>
                    <a:pt x="27" y="64"/>
                  </a:cubicBezTo>
                  <a:cubicBezTo>
                    <a:pt x="27" y="64"/>
                    <a:pt x="27" y="64"/>
                    <a:pt x="27" y="63"/>
                  </a:cubicBezTo>
                  <a:cubicBezTo>
                    <a:pt x="58" y="63"/>
                    <a:pt x="58" y="63"/>
                    <a:pt x="58" y="63"/>
                  </a:cubicBezTo>
                  <a:lnTo>
                    <a:pt x="58" y="83"/>
                  </a:lnTo>
                  <a:close/>
                  <a:moveTo>
                    <a:pt x="58" y="60"/>
                  </a:move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7" y="59"/>
                    <a:pt x="27" y="59"/>
                  </a:cubicBezTo>
                  <a:cubicBezTo>
                    <a:pt x="27" y="59"/>
                    <a:pt x="27" y="58"/>
                    <a:pt x="27" y="58"/>
                  </a:cubicBezTo>
                  <a:cubicBezTo>
                    <a:pt x="27" y="57"/>
                    <a:pt x="27" y="57"/>
                    <a:pt x="27" y="56"/>
                  </a:cubicBezTo>
                  <a:cubicBezTo>
                    <a:pt x="27" y="56"/>
                    <a:pt x="27" y="55"/>
                    <a:pt x="27" y="55"/>
                  </a:cubicBezTo>
                  <a:cubicBezTo>
                    <a:pt x="27" y="54"/>
                    <a:pt x="27" y="54"/>
                    <a:pt x="27" y="53"/>
                  </a:cubicBezTo>
                  <a:cubicBezTo>
                    <a:pt x="28" y="53"/>
                    <a:pt x="28" y="53"/>
                    <a:pt x="28" y="52"/>
                  </a:cubicBezTo>
                  <a:cubicBezTo>
                    <a:pt x="28" y="51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7"/>
                    <a:pt x="28" y="47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5"/>
                    <a:pt x="29" y="45"/>
                    <a:pt x="29" y="44"/>
                  </a:cubicBezTo>
                  <a:cubicBezTo>
                    <a:pt x="29" y="44"/>
                    <a:pt x="29" y="43"/>
                    <a:pt x="29" y="43"/>
                  </a:cubicBezTo>
                  <a:cubicBezTo>
                    <a:pt x="29" y="42"/>
                    <a:pt x="30" y="42"/>
                    <a:pt x="30" y="41"/>
                  </a:cubicBezTo>
                  <a:cubicBezTo>
                    <a:pt x="30" y="41"/>
                    <a:pt x="30" y="40"/>
                    <a:pt x="30" y="40"/>
                  </a:cubicBezTo>
                  <a:cubicBezTo>
                    <a:pt x="30" y="40"/>
                    <a:pt x="30" y="39"/>
                    <a:pt x="30" y="39"/>
                  </a:cubicBezTo>
                  <a:cubicBezTo>
                    <a:pt x="58" y="39"/>
                    <a:pt x="58" y="39"/>
                    <a:pt x="58" y="39"/>
                  </a:cubicBezTo>
                  <a:lnTo>
                    <a:pt x="58" y="60"/>
                  </a:lnTo>
                  <a:close/>
                  <a:moveTo>
                    <a:pt x="58" y="22"/>
                  </a:moveTo>
                  <a:cubicBezTo>
                    <a:pt x="58" y="36"/>
                    <a:pt x="58" y="36"/>
                    <a:pt x="58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5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4"/>
                    <a:pt x="32" y="34"/>
                    <a:pt x="32" y="33"/>
                  </a:cubicBezTo>
                  <a:cubicBezTo>
                    <a:pt x="32" y="33"/>
                    <a:pt x="33" y="32"/>
                    <a:pt x="33" y="32"/>
                  </a:cubicBezTo>
                  <a:cubicBezTo>
                    <a:pt x="33" y="32"/>
                    <a:pt x="33" y="31"/>
                    <a:pt x="33" y="31"/>
                  </a:cubicBezTo>
                  <a:cubicBezTo>
                    <a:pt x="33" y="30"/>
                    <a:pt x="34" y="30"/>
                    <a:pt x="34" y="30"/>
                  </a:cubicBezTo>
                  <a:cubicBezTo>
                    <a:pt x="34" y="29"/>
                    <a:pt x="34" y="29"/>
                    <a:pt x="34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6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7" y="23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21"/>
                    <a:pt x="38" y="21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1" y="19"/>
                    <a:pt x="41" y="19"/>
                  </a:cubicBezTo>
                  <a:cubicBezTo>
                    <a:pt x="42" y="19"/>
                    <a:pt x="42" y="20"/>
                    <a:pt x="43" y="20"/>
                  </a:cubicBezTo>
                  <a:cubicBezTo>
                    <a:pt x="43" y="20"/>
                    <a:pt x="44" y="20"/>
                    <a:pt x="44" y="20"/>
                  </a:cubicBezTo>
                  <a:cubicBezTo>
                    <a:pt x="45" y="20"/>
                    <a:pt x="45" y="20"/>
                    <a:pt x="46" y="21"/>
                  </a:cubicBezTo>
                  <a:cubicBezTo>
                    <a:pt x="46" y="21"/>
                    <a:pt x="46" y="21"/>
                    <a:pt x="47" y="21"/>
                  </a:cubicBezTo>
                  <a:cubicBezTo>
                    <a:pt x="47" y="21"/>
                    <a:pt x="48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1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4" y="22"/>
                    <a:pt x="54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7" y="22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lose/>
                  <a:moveTo>
                    <a:pt x="58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5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4" y="19"/>
                    <a:pt x="53" y="18"/>
                    <a:pt x="53" y="18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52" y="18"/>
                    <a:pt x="51" y="18"/>
                    <a:pt x="50" y="18"/>
                  </a:cubicBezTo>
                  <a:cubicBezTo>
                    <a:pt x="50" y="18"/>
                    <a:pt x="49" y="18"/>
                    <a:pt x="49" y="18"/>
                  </a:cubicBezTo>
                  <a:cubicBezTo>
                    <a:pt x="49" y="18"/>
                    <a:pt x="48" y="18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5" y="17"/>
                  </a:cubicBezTo>
                  <a:cubicBezTo>
                    <a:pt x="45" y="17"/>
                    <a:pt x="44" y="17"/>
                    <a:pt x="44" y="17"/>
                  </a:cubicBezTo>
                  <a:cubicBezTo>
                    <a:pt x="44" y="16"/>
                    <a:pt x="43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5" y="11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8"/>
                    <a:pt x="46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2" y="4"/>
                    <a:pt x="55" y="4"/>
                    <a:pt x="58" y="4"/>
                  </a:cubicBezTo>
                  <a:lnTo>
                    <a:pt x="58" y="19"/>
                  </a:lnTo>
                  <a:close/>
                  <a:moveTo>
                    <a:pt x="90" y="15"/>
                  </a:moveTo>
                  <a:cubicBezTo>
                    <a:pt x="91" y="14"/>
                    <a:pt x="91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100" y="19"/>
                    <a:pt x="107" y="27"/>
                    <a:pt x="111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2" y="34"/>
                    <a:pt x="92" y="34"/>
                    <a:pt x="91" y="34"/>
                  </a:cubicBezTo>
                  <a:cubicBezTo>
                    <a:pt x="91" y="33"/>
                    <a:pt x="91" y="33"/>
                    <a:pt x="91" y="32"/>
                  </a:cubicBezTo>
                  <a:cubicBezTo>
                    <a:pt x="91" y="32"/>
                    <a:pt x="90" y="32"/>
                    <a:pt x="90" y="31"/>
                  </a:cubicBezTo>
                  <a:cubicBezTo>
                    <a:pt x="90" y="31"/>
                    <a:pt x="90" y="30"/>
                    <a:pt x="90" y="30"/>
                  </a:cubicBezTo>
                  <a:cubicBezTo>
                    <a:pt x="89" y="29"/>
                    <a:pt x="89" y="29"/>
                    <a:pt x="89" y="28"/>
                  </a:cubicBezTo>
                  <a:cubicBezTo>
                    <a:pt x="89" y="28"/>
                    <a:pt x="88" y="27"/>
                    <a:pt x="88" y="27"/>
                  </a:cubicBezTo>
                  <a:cubicBezTo>
                    <a:pt x="88" y="26"/>
                    <a:pt x="88" y="26"/>
                    <a:pt x="88" y="25"/>
                  </a:cubicBezTo>
                  <a:cubicBezTo>
                    <a:pt x="87" y="25"/>
                    <a:pt x="87" y="25"/>
                    <a:pt x="87" y="24"/>
                  </a:cubicBezTo>
                  <a:cubicBezTo>
                    <a:pt x="87" y="24"/>
                    <a:pt x="86" y="23"/>
                    <a:pt x="86" y="23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5" y="21"/>
                    <a:pt x="85" y="21"/>
                    <a:pt x="85" y="20"/>
                  </a:cubicBezTo>
                  <a:cubicBezTo>
                    <a:pt x="85" y="20"/>
                    <a:pt x="84" y="20"/>
                    <a:pt x="84" y="19"/>
                  </a:cubicBezTo>
                  <a:cubicBezTo>
                    <a:pt x="84" y="19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4" y="17"/>
                    <a:pt x="84" y="17"/>
                  </a:cubicBezTo>
                  <a:cubicBezTo>
                    <a:pt x="84" y="17"/>
                    <a:pt x="84" y="17"/>
                    <a:pt x="85" y="17"/>
                  </a:cubicBezTo>
                  <a:cubicBezTo>
                    <a:pt x="85" y="17"/>
                    <a:pt x="86" y="17"/>
                    <a:pt x="87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9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lose/>
                  <a:moveTo>
                    <a:pt x="89" y="11"/>
                  </a:moveTo>
                  <a:cubicBezTo>
                    <a:pt x="89" y="11"/>
                    <a:pt x="89" y="12"/>
                    <a:pt x="89" y="12"/>
                  </a:cubicBezTo>
                  <a:cubicBezTo>
                    <a:pt x="89" y="12"/>
                    <a:pt x="88" y="12"/>
                    <a:pt x="88" y="12"/>
                  </a:cubicBezTo>
                  <a:cubicBezTo>
                    <a:pt x="88" y="12"/>
                    <a:pt x="87" y="12"/>
                    <a:pt x="86" y="13"/>
                  </a:cubicBezTo>
                  <a:cubicBezTo>
                    <a:pt x="86" y="13"/>
                    <a:pt x="86" y="13"/>
                    <a:pt x="85" y="13"/>
                  </a:cubicBezTo>
                  <a:cubicBezTo>
                    <a:pt x="85" y="13"/>
                    <a:pt x="84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4"/>
                    <a:pt x="82" y="14"/>
                    <a:pt x="81" y="15"/>
                  </a:cubicBezTo>
                  <a:cubicBezTo>
                    <a:pt x="81" y="14"/>
                    <a:pt x="80" y="13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0"/>
                    <a:pt x="79" y="10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7" y="9"/>
                    <a:pt x="77" y="8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0" y="7"/>
                    <a:pt x="85" y="9"/>
                    <a:pt x="89" y="11"/>
                  </a:cubicBezTo>
                  <a:close/>
                  <a:moveTo>
                    <a:pt x="62" y="4"/>
                  </a:moveTo>
                  <a:cubicBezTo>
                    <a:pt x="65" y="4"/>
                    <a:pt x="67" y="4"/>
                    <a:pt x="70" y="5"/>
                  </a:cubicBezTo>
                  <a:cubicBezTo>
                    <a:pt x="71" y="6"/>
                    <a:pt x="72" y="7"/>
                    <a:pt x="74" y="1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4" y="10"/>
                    <a:pt x="74" y="10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2"/>
                    <a:pt x="76" y="12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5" y="17"/>
                  </a:cubicBezTo>
                  <a:cubicBezTo>
                    <a:pt x="75" y="17"/>
                    <a:pt x="75" y="17"/>
                    <a:pt x="74" y="17"/>
                  </a:cubicBezTo>
                  <a:cubicBezTo>
                    <a:pt x="74" y="17"/>
                    <a:pt x="73" y="17"/>
                    <a:pt x="73" y="17"/>
                  </a:cubicBezTo>
                  <a:cubicBezTo>
                    <a:pt x="73" y="17"/>
                    <a:pt x="72" y="17"/>
                    <a:pt x="72" y="17"/>
                  </a:cubicBezTo>
                  <a:cubicBezTo>
                    <a:pt x="71" y="18"/>
                    <a:pt x="71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9" y="18"/>
                    <a:pt x="68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19"/>
                    <a:pt x="63" y="19"/>
                    <a:pt x="63" y="19"/>
                  </a:cubicBezTo>
                  <a:cubicBezTo>
                    <a:pt x="63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lnTo>
                    <a:pt x="62" y="4"/>
                  </a:lnTo>
                  <a:close/>
                  <a:moveTo>
                    <a:pt x="62" y="22"/>
                  </a:move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2"/>
                    <a:pt x="64" y="22"/>
                    <a:pt x="65" y="22"/>
                  </a:cubicBezTo>
                  <a:cubicBezTo>
                    <a:pt x="65" y="22"/>
                    <a:pt x="65" y="22"/>
                    <a:pt x="66" y="22"/>
                  </a:cubicBezTo>
                  <a:cubicBezTo>
                    <a:pt x="66" y="22"/>
                    <a:pt x="67" y="22"/>
                    <a:pt x="67" y="22"/>
                  </a:cubicBezTo>
                  <a:cubicBezTo>
                    <a:pt x="67" y="22"/>
                    <a:pt x="68" y="22"/>
                    <a:pt x="68" y="22"/>
                  </a:cubicBezTo>
                  <a:cubicBezTo>
                    <a:pt x="69" y="22"/>
                    <a:pt x="69" y="21"/>
                    <a:pt x="70" y="21"/>
                  </a:cubicBezTo>
                  <a:cubicBezTo>
                    <a:pt x="70" y="21"/>
                    <a:pt x="70" y="21"/>
                    <a:pt x="71" y="21"/>
                  </a:cubicBezTo>
                  <a:cubicBezTo>
                    <a:pt x="71" y="21"/>
                    <a:pt x="72" y="21"/>
                    <a:pt x="73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8" y="20"/>
                    <a:pt x="78" y="19"/>
                  </a:cubicBezTo>
                  <a:cubicBezTo>
                    <a:pt x="78" y="19"/>
                    <a:pt x="79" y="19"/>
                    <a:pt x="79" y="19"/>
                  </a:cubicBezTo>
                  <a:cubicBezTo>
                    <a:pt x="79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20"/>
                    <a:pt x="81" y="20"/>
                    <a:pt x="81" y="21"/>
                  </a:cubicBezTo>
                  <a:cubicBezTo>
                    <a:pt x="81" y="21"/>
                    <a:pt x="82" y="21"/>
                    <a:pt x="82" y="22"/>
                  </a:cubicBezTo>
                  <a:cubicBezTo>
                    <a:pt x="82" y="22"/>
                    <a:pt x="82" y="23"/>
                    <a:pt x="82" y="23"/>
                  </a:cubicBezTo>
                  <a:cubicBezTo>
                    <a:pt x="83" y="24"/>
                    <a:pt x="83" y="24"/>
                    <a:pt x="84" y="25"/>
                  </a:cubicBezTo>
                  <a:cubicBezTo>
                    <a:pt x="84" y="25"/>
                    <a:pt x="84" y="26"/>
                    <a:pt x="84" y="26"/>
                  </a:cubicBezTo>
                  <a:cubicBezTo>
                    <a:pt x="84" y="26"/>
                    <a:pt x="84" y="27"/>
                    <a:pt x="85" y="28"/>
                  </a:cubicBezTo>
                  <a:cubicBezTo>
                    <a:pt x="85" y="28"/>
                    <a:pt x="85" y="28"/>
                    <a:pt x="85" y="29"/>
                  </a:cubicBezTo>
                  <a:cubicBezTo>
                    <a:pt x="85" y="29"/>
                    <a:pt x="86" y="29"/>
                    <a:pt x="86" y="30"/>
                  </a:cubicBezTo>
                  <a:cubicBezTo>
                    <a:pt x="86" y="30"/>
                    <a:pt x="86" y="31"/>
                    <a:pt x="86" y="31"/>
                  </a:cubicBezTo>
                  <a:cubicBezTo>
                    <a:pt x="87" y="31"/>
                    <a:pt x="87" y="32"/>
                    <a:pt x="87" y="32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8" y="34"/>
                    <a:pt x="88" y="34"/>
                    <a:pt x="88" y="35"/>
                  </a:cubicBezTo>
                  <a:cubicBezTo>
                    <a:pt x="88" y="35"/>
                    <a:pt x="88" y="35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62" y="36"/>
                    <a:pt x="62" y="36"/>
                    <a:pt x="62" y="36"/>
                  </a:cubicBezTo>
                  <a:lnTo>
                    <a:pt x="62" y="22"/>
                  </a:lnTo>
                  <a:close/>
                  <a:moveTo>
                    <a:pt x="62" y="39"/>
                  </a:move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90" y="40"/>
                    <a:pt x="90" y="40"/>
                  </a:cubicBezTo>
                  <a:cubicBezTo>
                    <a:pt x="90" y="41"/>
                    <a:pt x="90" y="41"/>
                    <a:pt x="91" y="41"/>
                  </a:cubicBezTo>
                  <a:cubicBezTo>
                    <a:pt x="91" y="42"/>
                    <a:pt x="91" y="42"/>
                    <a:pt x="91" y="43"/>
                  </a:cubicBezTo>
                  <a:cubicBezTo>
                    <a:pt x="91" y="43"/>
                    <a:pt x="91" y="44"/>
                    <a:pt x="91" y="44"/>
                  </a:cubicBezTo>
                  <a:cubicBezTo>
                    <a:pt x="91" y="45"/>
                    <a:pt x="92" y="45"/>
                    <a:pt x="92" y="45"/>
                  </a:cubicBezTo>
                  <a:cubicBezTo>
                    <a:pt x="82" y="46"/>
                    <a:pt x="74" y="52"/>
                    <a:pt x="71" y="60"/>
                  </a:cubicBezTo>
                  <a:cubicBezTo>
                    <a:pt x="62" y="60"/>
                    <a:pt x="62" y="60"/>
                    <a:pt x="62" y="60"/>
                  </a:cubicBezTo>
                  <a:lnTo>
                    <a:pt x="62" y="39"/>
                  </a:lnTo>
                  <a:close/>
                  <a:moveTo>
                    <a:pt x="62" y="63"/>
                  </a:moveTo>
                  <a:cubicBezTo>
                    <a:pt x="70" y="63"/>
                    <a:pt x="70" y="63"/>
                    <a:pt x="70" y="63"/>
                  </a:cubicBezTo>
                  <a:cubicBezTo>
                    <a:pt x="69" y="65"/>
                    <a:pt x="69" y="68"/>
                    <a:pt x="69" y="70"/>
                  </a:cubicBezTo>
                  <a:cubicBezTo>
                    <a:pt x="69" y="75"/>
                    <a:pt x="70" y="79"/>
                    <a:pt x="73" y="83"/>
                  </a:cubicBezTo>
                  <a:cubicBezTo>
                    <a:pt x="62" y="83"/>
                    <a:pt x="62" y="83"/>
                    <a:pt x="62" y="83"/>
                  </a:cubicBezTo>
                  <a:lnTo>
                    <a:pt x="62" y="63"/>
                  </a:lnTo>
                  <a:close/>
                  <a:moveTo>
                    <a:pt x="62" y="86"/>
                  </a:moveTo>
                  <a:cubicBezTo>
                    <a:pt x="75" y="86"/>
                    <a:pt x="75" y="86"/>
                    <a:pt x="75" y="86"/>
                  </a:cubicBezTo>
                  <a:cubicBezTo>
                    <a:pt x="78" y="89"/>
                    <a:pt x="81" y="91"/>
                    <a:pt x="85" y="93"/>
                  </a:cubicBezTo>
                  <a:cubicBezTo>
                    <a:pt x="85" y="93"/>
                    <a:pt x="85" y="93"/>
                    <a:pt x="84" y="93"/>
                  </a:cubicBezTo>
                  <a:cubicBezTo>
                    <a:pt x="84" y="93"/>
                    <a:pt x="84" y="94"/>
                    <a:pt x="84" y="94"/>
                  </a:cubicBezTo>
                  <a:cubicBezTo>
                    <a:pt x="84" y="94"/>
                    <a:pt x="83" y="95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2" y="97"/>
                    <a:pt x="82" y="98"/>
                    <a:pt x="82" y="98"/>
                  </a:cubicBezTo>
                  <a:cubicBezTo>
                    <a:pt x="81" y="98"/>
                    <a:pt x="81" y="99"/>
                    <a:pt x="81" y="99"/>
                  </a:cubicBezTo>
                  <a:cubicBezTo>
                    <a:pt x="81" y="99"/>
                    <a:pt x="81" y="100"/>
                    <a:pt x="80" y="101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80" y="101"/>
                    <a:pt x="79" y="102"/>
                    <a:pt x="79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7" y="102"/>
                  </a:cubicBezTo>
                  <a:cubicBezTo>
                    <a:pt x="77" y="102"/>
                    <a:pt x="77" y="102"/>
                    <a:pt x="76" y="101"/>
                  </a:cubicBezTo>
                  <a:cubicBezTo>
                    <a:pt x="76" y="101"/>
                    <a:pt x="75" y="101"/>
                    <a:pt x="75" y="101"/>
                  </a:cubicBezTo>
                  <a:cubicBezTo>
                    <a:pt x="75" y="101"/>
                    <a:pt x="74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1" y="101"/>
                    <a:pt x="70" y="100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69" y="100"/>
                    <a:pt x="69" y="100"/>
                    <a:pt x="68" y="100"/>
                  </a:cubicBezTo>
                  <a:cubicBezTo>
                    <a:pt x="68" y="100"/>
                    <a:pt x="67" y="100"/>
                    <a:pt x="67" y="100"/>
                  </a:cubicBezTo>
                  <a:cubicBezTo>
                    <a:pt x="67" y="100"/>
                    <a:pt x="66" y="100"/>
                    <a:pt x="66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4" y="100"/>
                    <a:pt x="64" y="100"/>
                    <a:pt x="63" y="100"/>
                  </a:cubicBezTo>
                  <a:cubicBezTo>
                    <a:pt x="63" y="100"/>
                    <a:pt x="63" y="100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lnTo>
                    <a:pt x="62" y="86"/>
                  </a:lnTo>
                  <a:close/>
                  <a:moveTo>
                    <a:pt x="74" y="109"/>
                  </a:moveTo>
                  <a:cubicBezTo>
                    <a:pt x="74" y="109"/>
                    <a:pt x="74" y="110"/>
                    <a:pt x="74" y="110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4" y="110"/>
                    <a:pt x="73" y="111"/>
                    <a:pt x="73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1"/>
                    <a:pt x="73" y="112"/>
                    <a:pt x="73" y="112"/>
                  </a:cubicBezTo>
                  <a:cubicBezTo>
                    <a:pt x="72" y="112"/>
                    <a:pt x="72" y="112"/>
                    <a:pt x="72" y="112"/>
                  </a:cubicBezTo>
                  <a:cubicBezTo>
                    <a:pt x="72" y="112"/>
                    <a:pt x="72" y="112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1" y="114"/>
                    <a:pt x="70" y="115"/>
                    <a:pt x="69" y="116"/>
                  </a:cubicBezTo>
                  <a:cubicBezTo>
                    <a:pt x="67" y="116"/>
                    <a:pt x="64" y="116"/>
                    <a:pt x="62" y="116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4" y="103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3"/>
                    <a:pt x="66" y="103"/>
                    <a:pt x="67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8" y="104"/>
                    <a:pt x="69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1" y="104"/>
                    <a:pt x="71" y="104"/>
                    <a:pt x="72" y="104"/>
                  </a:cubicBezTo>
                  <a:cubicBezTo>
                    <a:pt x="72" y="104"/>
                    <a:pt x="72" y="104"/>
                    <a:pt x="73" y="104"/>
                  </a:cubicBezTo>
                  <a:cubicBezTo>
                    <a:pt x="73" y="104"/>
                    <a:pt x="74" y="104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6" y="105"/>
                    <a:pt x="76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9"/>
                    <a:pt x="75" y="109"/>
                  </a:cubicBezTo>
                  <a:cubicBezTo>
                    <a:pt x="75" y="109"/>
                    <a:pt x="75" y="109"/>
                    <a:pt x="74" y="109"/>
                  </a:cubicBezTo>
                  <a:close/>
                  <a:moveTo>
                    <a:pt x="75" y="115"/>
                  </a:moveTo>
                  <a:cubicBezTo>
                    <a:pt x="75" y="114"/>
                    <a:pt x="76" y="113"/>
                    <a:pt x="77" y="112"/>
                  </a:cubicBezTo>
                  <a:cubicBezTo>
                    <a:pt x="77" y="112"/>
                    <a:pt x="77" y="111"/>
                    <a:pt x="77" y="111"/>
                  </a:cubicBezTo>
                  <a:cubicBezTo>
                    <a:pt x="77" y="111"/>
                    <a:pt x="78" y="111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9" y="109"/>
                    <a:pt x="79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7"/>
                    <a:pt x="80" y="107"/>
                    <a:pt x="81" y="106"/>
                  </a:cubicBezTo>
                  <a:cubicBezTo>
                    <a:pt x="81" y="106"/>
                    <a:pt x="82" y="107"/>
                    <a:pt x="82" y="107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84" y="107"/>
                    <a:pt x="84" y="107"/>
                    <a:pt x="85" y="108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7" y="108"/>
                    <a:pt x="88" y="109"/>
                    <a:pt x="89" y="109"/>
                  </a:cubicBezTo>
                  <a:cubicBezTo>
                    <a:pt x="84" y="111"/>
                    <a:pt x="80" y="113"/>
                    <a:pt x="75" y="115"/>
                  </a:cubicBezTo>
                  <a:close/>
                  <a:moveTo>
                    <a:pt x="92" y="107"/>
                  </a:moveTo>
                  <a:cubicBezTo>
                    <a:pt x="91" y="106"/>
                    <a:pt x="91" y="106"/>
                    <a:pt x="90" y="106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89" y="105"/>
                    <a:pt x="88" y="105"/>
                    <a:pt x="87" y="105"/>
                  </a:cubicBezTo>
                  <a:cubicBezTo>
                    <a:pt x="87" y="105"/>
                    <a:pt x="87" y="104"/>
                    <a:pt x="86" y="104"/>
                  </a:cubicBezTo>
                  <a:cubicBezTo>
                    <a:pt x="86" y="104"/>
                    <a:pt x="85" y="104"/>
                    <a:pt x="84" y="104"/>
                  </a:cubicBezTo>
                  <a:cubicBezTo>
                    <a:pt x="84" y="104"/>
                    <a:pt x="84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2"/>
                    <a:pt x="83" y="102"/>
                  </a:cubicBezTo>
                  <a:cubicBezTo>
                    <a:pt x="84" y="102"/>
                    <a:pt x="84" y="101"/>
                    <a:pt x="84" y="100"/>
                  </a:cubicBezTo>
                  <a:cubicBezTo>
                    <a:pt x="84" y="100"/>
                    <a:pt x="85" y="100"/>
                    <a:pt x="85" y="100"/>
                  </a:cubicBezTo>
                  <a:cubicBezTo>
                    <a:pt x="85" y="99"/>
                    <a:pt x="85" y="99"/>
                    <a:pt x="86" y="98"/>
                  </a:cubicBezTo>
                  <a:cubicBezTo>
                    <a:pt x="86" y="98"/>
                    <a:pt x="86" y="98"/>
                    <a:pt x="86" y="97"/>
                  </a:cubicBezTo>
                  <a:cubicBezTo>
                    <a:pt x="86" y="97"/>
                    <a:pt x="87" y="96"/>
                    <a:pt x="87" y="96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90" y="94"/>
                    <a:pt x="91" y="94"/>
                    <a:pt x="93" y="94"/>
                  </a:cubicBezTo>
                  <a:cubicBezTo>
                    <a:pt x="98" y="94"/>
                    <a:pt x="103" y="93"/>
                    <a:pt x="106" y="90"/>
                  </a:cubicBezTo>
                  <a:cubicBezTo>
                    <a:pt x="107" y="91"/>
                    <a:pt x="107" y="91"/>
                    <a:pt x="107" y="91"/>
                  </a:cubicBezTo>
                  <a:cubicBezTo>
                    <a:pt x="103" y="97"/>
                    <a:pt x="98" y="103"/>
                    <a:pt x="92" y="107"/>
                  </a:cubicBezTo>
                  <a:close/>
                  <a:moveTo>
                    <a:pt x="110" y="82"/>
                  </a:moveTo>
                  <a:cubicBezTo>
                    <a:pt x="110" y="82"/>
                    <a:pt x="109" y="83"/>
                    <a:pt x="109" y="83"/>
                  </a:cubicBezTo>
                  <a:cubicBezTo>
                    <a:pt x="109" y="83"/>
                    <a:pt x="108" y="83"/>
                    <a:pt x="108" y="84"/>
                  </a:cubicBezTo>
                  <a:cubicBezTo>
                    <a:pt x="108" y="84"/>
                    <a:pt x="108" y="84"/>
                    <a:pt x="107" y="85"/>
                  </a:cubicBezTo>
                  <a:cubicBezTo>
                    <a:pt x="107" y="85"/>
                    <a:pt x="107" y="85"/>
                    <a:pt x="107" y="86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2" y="89"/>
                    <a:pt x="98" y="91"/>
                    <a:pt x="93" y="91"/>
                  </a:cubicBezTo>
                  <a:cubicBezTo>
                    <a:pt x="92" y="91"/>
                    <a:pt x="91" y="91"/>
                    <a:pt x="90" y="90"/>
                  </a:cubicBezTo>
                  <a:cubicBezTo>
                    <a:pt x="89" y="90"/>
                    <a:pt x="88" y="90"/>
                    <a:pt x="88" y="90"/>
                  </a:cubicBezTo>
                  <a:cubicBezTo>
                    <a:pt x="87" y="90"/>
                    <a:pt x="87" y="90"/>
                    <a:pt x="86" y="89"/>
                  </a:cubicBezTo>
                  <a:cubicBezTo>
                    <a:pt x="84" y="89"/>
                    <a:pt x="82" y="88"/>
                    <a:pt x="80" y="86"/>
                  </a:cubicBezTo>
                  <a:cubicBezTo>
                    <a:pt x="80" y="86"/>
                    <a:pt x="79" y="85"/>
                    <a:pt x="79" y="85"/>
                  </a:cubicBezTo>
                  <a:cubicBezTo>
                    <a:pt x="78" y="84"/>
                    <a:pt x="77" y="83"/>
                    <a:pt x="77" y="83"/>
                  </a:cubicBezTo>
                  <a:cubicBezTo>
                    <a:pt x="74" y="79"/>
                    <a:pt x="72" y="75"/>
                    <a:pt x="72" y="70"/>
                  </a:cubicBezTo>
                  <a:cubicBezTo>
                    <a:pt x="72" y="68"/>
                    <a:pt x="73" y="65"/>
                    <a:pt x="73" y="63"/>
                  </a:cubicBezTo>
                  <a:cubicBezTo>
                    <a:pt x="73" y="63"/>
                    <a:pt x="74" y="62"/>
                    <a:pt x="74" y="62"/>
                  </a:cubicBezTo>
                  <a:cubicBezTo>
                    <a:pt x="74" y="61"/>
                    <a:pt x="74" y="61"/>
                    <a:pt x="75" y="60"/>
                  </a:cubicBezTo>
                  <a:cubicBezTo>
                    <a:pt x="78" y="54"/>
                    <a:pt x="85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103" y="50"/>
                    <a:pt x="109" y="54"/>
                    <a:pt x="112" y="60"/>
                  </a:cubicBezTo>
                  <a:cubicBezTo>
                    <a:pt x="112" y="61"/>
                    <a:pt x="112" y="61"/>
                    <a:pt x="113" y="62"/>
                  </a:cubicBezTo>
                  <a:cubicBezTo>
                    <a:pt x="113" y="62"/>
                    <a:pt x="113" y="63"/>
                    <a:pt x="113" y="63"/>
                  </a:cubicBezTo>
                  <a:cubicBezTo>
                    <a:pt x="114" y="65"/>
                    <a:pt x="114" y="68"/>
                    <a:pt x="114" y="70"/>
                  </a:cubicBezTo>
                  <a:cubicBezTo>
                    <a:pt x="114" y="74"/>
                    <a:pt x="113" y="79"/>
                    <a:pt x="110" y="82"/>
                  </a:cubicBezTo>
                  <a:close/>
                  <a:moveTo>
                    <a:pt x="95" y="45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95" y="45"/>
                    <a:pt x="95" y="44"/>
                    <a:pt x="95" y="44"/>
                  </a:cubicBezTo>
                  <a:cubicBezTo>
                    <a:pt x="95" y="43"/>
                    <a:pt x="95" y="43"/>
                    <a:pt x="94" y="42"/>
                  </a:cubicBezTo>
                  <a:cubicBezTo>
                    <a:pt x="94" y="42"/>
                    <a:pt x="94" y="41"/>
                    <a:pt x="94" y="41"/>
                  </a:cubicBezTo>
                  <a:cubicBezTo>
                    <a:pt x="94" y="40"/>
                    <a:pt x="94" y="40"/>
                    <a:pt x="94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5" y="46"/>
                    <a:pt x="117" y="53"/>
                    <a:pt x="117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2" y="52"/>
                    <a:pt x="104" y="46"/>
                    <a:pt x="95" y="45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5799138" y="1819276"/>
              <a:ext cx="114300" cy="114300"/>
            </a:xfrm>
            <a:custGeom>
              <a:avLst/>
              <a:gdLst>
                <a:gd name="T0" fmla="*/ 27 w 30"/>
                <a:gd name="T1" fmla="*/ 7 h 30"/>
                <a:gd name="T2" fmla="*/ 26 w 30"/>
                <a:gd name="T3" fmla="*/ 5 h 30"/>
                <a:gd name="T4" fmla="*/ 19 w 30"/>
                <a:gd name="T5" fmla="*/ 1 h 30"/>
                <a:gd name="T6" fmla="*/ 19 w 30"/>
                <a:gd name="T7" fmla="*/ 1 h 30"/>
                <a:gd name="T8" fmla="*/ 17 w 30"/>
                <a:gd name="T9" fmla="*/ 0 h 30"/>
                <a:gd name="T10" fmla="*/ 16 w 30"/>
                <a:gd name="T11" fmla="*/ 0 h 30"/>
                <a:gd name="T12" fmla="*/ 16 w 30"/>
                <a:gd name="T13" fmla="*/ 0 h 30"/>
                <a:gd name="T14" fmla="*/ 16 w 30"/>
                <a:gd name="T15" fmla="*/ 0 h 30"/>
                <a:gd name="T16" fmla="*/ 15 w 30"/>
                <a:gd name="T17" fmla="*/ 0 h 30"/>
                <a:gd name="T18" fmla="*/ 4 w 30"/>
                <a:gd name="T19" fmla="*/ 5 h 30"/>
                <a:gd name="T20" fmla="*/ 3 w 30"/>
                <a:gd name="T21" fmla="*/ 7 h 30"/>
                <a:gd name="T22" fmla="*/ 2 w 30"/>
                <a:gd name="T23" fmla="*/ 8 h 30"/>
                <a:gd name="T24" fmla="*/ 0 w 30"/>
                <a:gd name="T25" fmla="*/ 15 h 30"/>
                <a:gd name="T26" fmla="*/ 8 w 30"/>
                <a:gd name="T27" fmla="*/ 28 h 30"/>
                <a:gd name="T28" fmla="*/ 11 w 30"/>
                <a:gd name="T29" fmla="*/ 29 h 30"/>
                <a:gd name="T30" fmla="*/ 12 w 30"/>
                <a:gd name="T31" fmla="*/ 30 h 30"/>
                <a:gd name="T32" fmla="*/ 14 w 30"/>
                <a:gd name="T33" fmla="*/ 30 h 30"/>
                <a:gd name="T34" fmla="*/ 14 w 30"/>
                <a:gd name="T35" fmla="*/ 30 h 30"/>
                <a:gd name="T36" fmla="*/ 15 w 30"/>
                <a:gd name="T37" fmla="*/ 30 h 30"/>
                <a:gd name="T38" fmla="*/ 15 w 30"/>
                <a:gd name="T39" fmla="*/ 30 h 30"/>
                <a:gd name="T40" fmla="*/ 15 w 30"/>
                <a:gd name="T41" fmla="*/ 30 h 30"/>
                <a:gd name="T42" fmla="*/ 22 w 30"/>
                <a:gd name="T43" fmla="*/ 28 h 30"/>
                <a:gd name="T44" fmla="*/ 30 w 30"/>
                <a:gd name="T45" fmla="*/ 15 h 30"/>
                <a:gd name="T46" fmla="*/ 28 w 30"/>
                <a:gd name="T47" fmla="*/ 8 h 30"/>
                <a:gd name="T48" fmla="*/ 27 w 30"/>
                <a:gd name="T49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0">
                  <a:moveTo>
                    <a:pt x="27" y="7"/>
                  </a:moveTo>
                  <a:cubicBezTo>
                    <a:pt x="27" y="6"/>
                    <a:pt x="26" y="6"/>
                    <a:pt x="26" y="5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9" y="0"/>
                    <a:pt x="19" y="0"/>
                    <a:pt x="19" y="1"/>
                  </a:cubicBezTo>
                  <a:cubicBezTo>
                    <a:pt x="19" y="1"/>
                    <a:pt x="18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7" y="2"/>
                    <a:pt x="4" y="5"/>
                  </a:cubicBezTo>
                  <a:cubicBezTo>
                    <a:pt x="4" y="6"/>
                    <a:pt x="3" y="6"/>
                    <a:pt x="3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10"/>
                    <a:pt x="0" y="13"/>
                    <a:pt x="0" y="15"/>
                  </a:cubicBezTo>
                  <a:cubicBezTo>
                    <a:pt x="0" y="20"/>
                    <a:pt x="3" y="25"/>
                    <a:pt x="8" y="28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1" y="29"/>
                    <a:pt x="12" y="30"/>
                    <a:pt x="12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8" y="30"/>
                    <a:pt x="20" y="29"/>
                    <a:pt x="22" y="28"/>
                  </a:cubicBezTo>
                  <a:cubicBezTo>
                    <a:pt x="27" y="25"/>
                    <a:pt x="30" y="20"/>
                    <a:pt x="30" y="15"/>
                  </a:cubicBezTo>
                  <a:cubicBezTo>
                    <a:pt x="30" y="13"/>
                    <a:pt x="29" y="10"/>
                    <a:pt x="28" y="8"/>
                  </a:cubicBezTo>
                  <a:cubicBezTo>
                    <a:pt x="28" y="8"/>
                    <a:pt x="28" y="7"/>
                    <a:pt x="27" y="7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2595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5" name="圆角矩形 34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一、背景</a:t>
              </a:r>
            </a:p>
          </p:txBody>
        </p:sp>
      </p:grpSp>
      <p:sp>
        <p:nvSpPr>
          <p:cNvPr id="49" name="矩形 48"/>
          <p:cNvSpPr/>
          <p:nvPr/>
        </p:nvSpPr>
        <p:spPr>
          <a:xfrm>
            <a:off x="358815" y="914400"/>
            <a:ext cx="11221656" cy="66485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零样本异常检测（</a:t>
            </a:r>
            <a:r>
              <a:rPr lang="en-US" altLang="zh-CN" sz="28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Zero-Shot Anomaly Detection, ZSAD</a:t>
            </a:r>
            <a:r>
              <a:rPr lang="zh-CN" altLang="en-US" sz="28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）的挑战与需求：</a:t>
            </a:r>
            <a:endParaRPr lang="en-US" altLang="zh-CN" sz="28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FBF96B-A23C-5970-327C-EE5503A8A28B}"/>
              </a:ext>
            </a:extLst>
          </p:cNvPr>
          <p:cNvSpPr txBox="1"/>
          <p:nvPr/>
        </p:nvSpPr>
        <p:spPr>
          <a:xfrm>
            <a:off x="858582" y="5504688"/>
            <a:ext cx="249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数据隐私与限制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D27EA0-10CB-15B2-8C80-BF9FA0198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" y="2661707"/>
            <a:ext cx="4528583" cy="21359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590634-4CF3-2F6F-129B-593B7B819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389" y="2244673"/>
            <a:ext cx="6915912" cy="27214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27F244F-6B2F-D229-F722-94510D8FA565}"/>
              </a:ext>
            </a:extLst>
          </p:cNvPr>
          <p:cNvSpPr txBox="1"/>
          <p:nvPr/>
        </p:nvSpPr>
        <p:spPr>
          <a:xfrm>
            <a:off x="7629146" y="5540071"/>
            <a:ext cx="2414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跨领域泛化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5" name="圆角矩形 34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一、背景</a:t>
              </a:r>
            </a:p>
          </p:txBody>
        </p:sp>
      </p:grpSp>
      <p:cxnSp>
        <p:nvCxnSpPr>
          <p:cNvPr id="40" name="直接连接符 39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cxnSpLocks/>
          </p:cNvCxnSpPr>
          <p:nvPr/>
        </p:nvCxnSpPr>
        <p:spPr>
          <a:xfrm>
            <a:off x="3932475" y="571500"/>
            <a:ext cx="82595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93775" y="1047750"/>
            <a:ext cx="11145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400" b="1" i="0" dirty="0">
                <a:solidFill>
                  <a:srgbClr val="1F2328"/>
                </a:solidFill>
                <a:effectLst/>
                <a:latin typeface="-apple-system"/>
              </a:rPr>
              <a:t>预训练视觉</a:t>
            </a:r>
            <a:r>
              <a:rPr lang="en-US" altLang="zh-CN" sz="2400" b="1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zh-CN" altLang="en-US" sz="2400" b="1" i="0" dirty="0">
                <a:solidFill>
                  <a:srgbClr val="1F2328"/>
                </a:solidFill>
                <a:effectLst/>
                <a:latin typeface="-apple-system"/>
              </a:rPr>
              <a:t>语言模型（</a:t>
            </a:r>
            <a:r>
              <a:rPr lang="en-US" altLang="zh-CN" sz="2400" b="1" i="0" dirty="0">
                <a:solidFill>
                  <a:srgbClr val="1F2328"/>
                </a:solidFill>
                <a:effectLst/>
                <a:latin typeface="-apple-system"/>
              </a:rPr>
              <a:t>Pre-trained Vision-Language Models, VLMs</a:t>
            </a:r>
            <a:r>
              <a:rPr lang="zh-CN" altLang="en-US" sz="2400" b="1" i="0" dirty="0">
                <a:solidFill>
                  <a:srgbClr val="1F2328"/>
                </a:solidFill>
                <a:effectLst/>
                <a:latin typeface="-apple-system"/>
              </a:rPr>
              <a:t>）的发展与潜力</a:t>
            </a:r>
            <a:r>
              <a:rPr lang="zh-CN" altLang="en-US" sz="2400" b="0" i="0" dirty="0">
                <a:solidFill>
                  <a:srgbClr val="1F2328"/>
                </a:solidFill>
                <a:effectLst/>
                <a:latin typeface="-apple-system"/>
              </a:rPr>
              <a:t>：</a:t>
            </a:r>
          </a:p>
          <a:p>
            <a:endParaRPr lang="zh-CN" altLang="en-US" sz="2400" dirty="0">
              <a:cs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B8B9DE-9491-22B1-3C3D-86C376F67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06" y="1853924"/>
            <a:ext cx="7129807" cy="28095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91181CD-3C34-771B-EDD1-03C68B2CA11E}"/>
              </a:ext>
            </a:extLst>
          </p:cNvPr>
          <p:cNvSpPr txBox="1"/>
          <p:nvPr/>
        </p:nvSpPr>
        <p:spPr>
          <a:xfrm>
            <a:off x="3923968" y="4764024"/>
            <a:ext cx="45433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VLMS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零样本图像分类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8E7D17-0CF7-4ED4-4519-C4845D260B5C}"/>
              </a:ext>
            </a:extLst>
          </p:cNvPr>
          <p:cNvSpPr txBox="1"/>
          <p:nvPr/>
        </p:nvSpPr>
        <p:spPr>
          <a:xfrm>
            <a:off x="666819" y="5797296"/>
            <a:ext cx="109720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局限：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偏向于关注图像中前景对象的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类语义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，而非图像的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正常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异常属性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；被物体语义分散注意力，而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忽视了对异常细节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的捕捉。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4"/>
          <p:cNvGrpSpPr>
            <a:grpSpLocks noChangeAspect="1"/>
          </p:cNvGrpSpPr>
          <p:nvPr/>
        </p:nvGrpSpPr>
        <p:grpSpPr bwMode="auto">
          <a:xfrm>
            <a:off x="5321518" y="1733794"/>
            <a:ext cx="1526307" cy="1063544"/>
            <a:chOff x="3652" y="2029"/>
            <a:chExt cx="376" cy="262"/>
          </a:xfrm>
        </p:grpSpPr>
        <p:sp>
          <p:nvSpPr>
            <p:cNvPr id="3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52" y="2029"/>
              <a:ext cx="37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"/>
            <p:cNvSpPr/>
            <p:nvPr/>
          </p:nvSpPr>
          <p:spPr bwMode="auto">
            <a:xfrm>
              <a:off x="3748" y="2187"/>
              <a:ext cx="172" cy="106"/>
            </a:xfrm>
            <a:custGeom>
              <a:avLst/>
              <a:gdLst>
                <a:gd name="T0" fmla="*/ 38 w 71"/>
                <a:gd name="T1" fmla="*/ 21 h 44"/>
                <a:gd name="T2" fmla="*/ 34 w 71"/>
                <a:gd name="T3" fmla="*/ 19 h 44"/>
                <a:gd name="T4" fmla="*/ 0 w 71"/>
                <a:gd name="T5" fmla="*/ 0 h 44"/>
                <a:gd name="T6" fmla="*/ 7 w 71"/>
                <a:gd name="T7" fmla="*/ 27 h 44"/>
                <a:gd name="T8" fmla="*/ 38 w 71"/>
                <a:gd name="T9" fmla="*/ 44 h 44"/>
                <a:gd name="T10" fmla="*/ 67 w 71"/>
                <a:gd name="T11" fmla="*/ 27 h 44"/>
                <a:gd name="T12" fmla="*/ 71 w 71"/>
                <a:gd name="T13" fmla="*/ 3 h 44"/>
                <a:gd name="T14" fmla="*/ 41 w 71"/>
                <a:gd name="T15" fmla="*/ 19 h 44"/>
                <a:gd name="T16" fmla="*/ 38 w 71"/>
                <a:gd name="T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44">
                  <a:moveTo>
                    <a:pt x="38" y="21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7" y="27"/>
                    <a:pt x="7" y="27"/>
                  </a:cubicBezTo>
                  <a:cubicBezTo>
                    <a:pt x="7" y="27"/>
                    <a:pt x="30" y="44"/>
                    <a:pt x="38" y="44"/>
                  </a:cubicBezTo>
                  <a:cubicBezTo>
                    <a:pt x="46" y="44"/>
                    <a:pt x="67" y="27"/>
                    <a:pt x="67" y="27"/>
                  </a:cubicBezTo>
                  <a:cubicBezTo>
                    <a:pt x="67" y="27"/>
                    <a:pt x="69" y="13"/>
                    <a:pt x="71" y="3"/>
                  </a:cubicBezTo>
                  <a:cubicBezTo>
                    <a:pt x="41" y="19"/>
                    <a:pt x="41" y="19"/>
                    <a:pt x="41" y="19"/>
                  </a:cubicBezTo>
                  <a:lnTo>
                    <a:pt x="38" y="21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6"/>
            <p:cNvSpPr/>
            <p:nvPr/>
          </p:nvSpPr>
          <p:spPr bwMode="auto">
            <a:xfrm>
              <a:off x="3652" y="2031"/>
              <a:ext cx="378" cy="231"/>
            </a:xfrm>
            <a:custGeom>
              <a:avLst/>
              <a:gdLst>
                <a:gd name="T0" fmla="*/ 79 w 157"/>
                <a:gd name="T1" fmla="*/ 1 h 95"/>
                <a:gd name="T2" fmla="*/ 76 w 157"/>
                <a:gd name="T3" fmla="*/ 0 h 95"/>
                <a:gd name="T4" fmla="*/ 73 w 157"/>
                <a:gd name="T5" fmla="*/ 1 h 95"/>
                <a:gd name="T6" fmla="*/ 13 w 157"/>
                <a:gd name="T7" fmla="*/ 29 h 95"/>
                <a:gd name="T8" fmla="*/ 0 w 157"/>
                <a:gd name="T9" fmla="*/ 34 h 95"/>
                <a:gd name="T10" fmla="*/ 12 w 157"/>
                <a:gd name="T11" fmla="*/ 41 h 95"/>
                <a:gd name="T12" fmla="*/ 16 w 157"/>
                <a:gd name="T13" fmla="*/ 43 h 95"/>
                <a:gd name="T14" fmla="*/ 16 w 157"/>
                <a:gd name="T15" fmla="*/ 65 h 95"/>
                <a:gd name="T16" fmla="*/ 11 w 157"/>
                <a:gd name="T17" fmla="*/ 80 h 95"/>
                <a:gd name="T18" fmla="*/ 18 w 157"/>
                <a:gd name="T19" fmla="*/ 95 h 95"/>
                <a:gd name="T20" fmla="*/ 24 w 157"/>
                <a:gd name="T21" fmla="*/ 80 h 95"/>
                <a:gd name="T22" fmla="*/ 19 w 157"/>
                <a:gd name="T23" fmla="*/ 65 h 95"/>
                <a:gd name="T24" fmla="*/ 19 w 157"/>
                <a:gd name="T25" fmla="*/ 45 h 95"/>
                <a:gd name="T26" fmla="*/ 40 w 157"/>
                <a:gd name="T27" fmla="*/ 57 h 95"/>
                <a:gd name="T28" fmla="*/ 74 w 157"/>
                <a:gd name="T29" fmla="*/ 76 h 95"/>
                <a:gd name="T30" fmla="*/ 78 w 157"/>
                <a:gd name="T31" fmla="*/ 78 h 95"/>
                <a:gd name="T32" fmla="*/ 81 w 157"/>
                <a:gd name="T33" fmla="*/ 76 h 95"/>
                <a:gd name="T34" fmla="*/ 111 w 157"/>
                <a:gd name="T35" fmla="*/ 59 h 95"/>
                <a:gd name="T36" fmla="*/ 145 w 157"/>
                <a:gd name="T37" fmla="*/ 41 h 95"/>
                <a:gd name="T38" fmla="*/ 157 w 157"/>
                <a:gd name="T39" fmla="*/ 34 h 95"/>
                <a:gd name="T40" fmla="*/ 144 w 157"/>
                <a:gd name="T41" fmla="*/ 28 h 95"/>
                <a:gd name="T42" fmla="*/ 79 w 157"/>
                <a:gd name="T43" fmla="*/ 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7" h="95">
                  <a:moveTo>
                    <a:pt x="79" y="1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3" y="67"/>
                    <a:pt x="11" y="73"/>
                    <a:pt x="11" y="80"/>
                  </a:cubicBezTo>
                  <a:cubicBezTo>
                    <a:pt x="11" y="88"/>
                    <a:pt x="14" y="95"/>
                    <a:pt x="18" y="95"/>
                  </a:cubicBezTo>
                  <a:cubicBezTo>
                    <a:pt x="21" y="95"/>
                    <a:pt x="24" y="88"/>
                    <a:pt x="24" y="80"/>
                  </a:cubicBezTo>
                  <a:cubicBezTo>
                    <a:pt x="24" y="73"/>
                    <a:pt x="22" y="67"/>
                    <a:pt x="19" y="6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111" y="59"/>
                    <a:pt x="111" y="59"/>
                    <a:pt x="111" y="59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44" y="28"/>
                    <a:pt x="144" y="28"/>
                    <a:pt x="144" y="28"/>
                  </a:cubicBezTo>
                  <a:lnTo>
                    <a:pt x="79" y="1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464790" y="3331210"/>
            <a:ext cx="3262423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/>
              <a:t>相关工作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7924801" y="3724155"/>
            <a:ext cx="4165600" cy="243081"/>
            <a:chOff x="743958" y="3475975"/>
            <a:chExt cx="753417" cy="0"/>
          </a:xfrm>
        </p:grpSpPr>
        <p:cxnSp>
          <p:nvCxnSpPr>
            <p:cNvPr id="42" name="直接连接符 41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 flipH="1">
            <a:off x="-88900" y="3718120"/>
            <a:ext cx="4356100" cy="393049"/>
            <a:chOff x="743958" y="3475975"/>
            <a:chExt cx="753417" cy="0"/>
          </a:xfrm>
        </p:grpSpPr>
        <p:cxnSp>
          <p:nvCxnSpPr>
            <p:cNvPr id="40" name="直接连接符 39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3932475" y="571500"/>
            <a:ext cx="82595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0" name="圆角矩形 3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二、相关工作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458AB72-0A65-514D-F85E-E08E963D5458}"/>
              </a:ext>
            </a:extLst>
          </p:cNvPr>
          <p:cNvSpPr txBox="1"/>
          <p:nvPr/>
        </p:nvSpPr>
        <p:spPr>
          <a:xfrm>
            <a:off x="666819" y="1180848"/>
            <a:ext cx="7332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91B1F"/>
                </a:solidFill>
                <a:latin typeface="-apple-system"/>
              </a:rPr>
              <a:t>CLIP</a:t>
            </a:r>
            <a:r>
              <a:rPr lang="zh-CN" altLang="en-US" sz="2400" b="1" dirty="0">
                <a:solidFill>
                  <a:srgbClr val="191B1F"/>
                </a:solidFill>
                <a:latin typeface="-apple-system"/>
              </a:rPr>
              <a:t>（</a:t>
            </a:r>
            <a:r>
              <a:rPr lang="en-US" altLang="zh-CN" sz="2400" b="1" i="0" dirty="0">
                <a:solidFill>
                  <a:srgbClr val="191B1F"/>
                </a:solidFill>
                <a:effectLst/>
                <a:latin typeface="-apple-system"/>
              </a:rPr>
              <a:t>Contrastive Language-Image Pre-training</a:t>
            </a:r>
            <a:r>
              <a:rPr lang="zh-CN" altLang="en-US" sz="2400" b="1" i="0" dirty="0">
                <a:solidFill>
                  <a:srgbClr val="191B1F"/>
                </a:solidFill>
                <a:effectLst/>
                <a:latin typeface="-apple-system"/>
              </a:rPr>
              <a:t>）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35B010-D2FB-BF19-06F9-45BEBAE2C717}"/>
              </a:ext>
            </a:extLst>
          </p:cNvPr>
          <p:cNvSpPr txBox="1"/>
          <p:nvPr/>
        </p:nvSpPr>
        <p:spPr>
          <a:xfrm>
            <a:off x="666820" y="1999876"/>
            <a:ext cx="54291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191B1F"/>
                </a:solidFill>
                <a:effectLst/>
                <a:latin typeface="-apple-system"/>
              </a:rPr>
              <a:t> 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一种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基于对比学习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的多模态模型，用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文本作为监督信号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来训练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可迁移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的视觉模型。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i="0" dirty="0">
              <a:solidFill>
                <a:schemeClr val="accent5"/>
              </a:solidFill>
              <a:effectLst/>
              <a:latin typeface="-apple-system"/>
            </a:endParaRPr>
          </a:p>
          <a:p>
            <a:endParaRPr lang="en-US" altLang="zh-CN" sz="2400" b="1" dirty="0">
              <a:solidFill>
                <a:schemeClr val="accent5"/>
              </a:solidFill>
              <a:latin typeface="-apple-system"/>
            </a:endParaRPr>
          </a:p>
          <a:p>
            <a:endParaRPr lang="en-US" altLang="zh-CN" sz="2400" b="1" i="0" dirty="0">
              <a:solidFill>
                <a:schemeClr val="accent5"/>
              </a:solidFill>
              <a:effectLst/>
              <a:latin typeface="-apple-system"/>
            </a:endParaRPr>
          </a:p>
          <a:p>
            <a:endParaRPr lang="en-US" altLang="zh-CN" sz="2400" b="1" i="0" dirty="0">
              <a:solidFill>
                <a:schemeClr val="accent5"/>
              </a:solidFill>
              <a:effectLst/>
              <a:latin typeface="-apple-system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CLIP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（特殊）的训练数据是</a:t>
            </a:r>
            <a:r>
              <a:rPr lang="zh-CN" altLang="en-US" sz="2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r>
              <a:rPr lang="en-US" altLang="zh-CN" sz="2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：一张图像和它对应的文本描述，这里希望通过对比学习，模型能够</a:t>
            </a:r>
            <a:r>
              <a:rPr lang="zh-CN" altLang="en-US" sz="2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学习到文本</a:t>
            </a:r>
            <a:r>
              <a:rPr lang="en-US" altLang="zh-CN" sz="2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图像对的匹配关系。</a:t>
            </a:r>
            <a:endParaRPr lang="en-US" altLang="zh-CN" sz="20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191B1F"/>
                </a:solidFill>
                <a:latin typeface="-apple-system"/>
              </a:rPr>
              <a:t>         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72FD2F-61EF-06D2-3C43-FB48C49D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248" y="1743413"/>
            <a:ext cx="5636610" cy="49188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3932475" y="571500"/>
            <a:ext cx="82595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0" name="圆角矩形 3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二、相关工作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458AB72-0A65-514D-F85E-E08E963D5458}"/>
              </a:ext>
            </a:extLst>
          </p:cNvPr>
          <p:cNvSpPr txBox="1"/>
          <p:nvPr/>
        </p:nvSpPr>
        <p:spPr>
          <a:xfrm>
            <a:off x="666819" y="1180848"/>
            <a:ext cx="7332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91B1F"/>
                </a:solidFill>
                <a:latin typeface="-apple-system"/>
              </a:rPr>
              <a:t>CLIP</a:t>
            </a:r>
            <a:r>
              <a:rPr lang="zh-CN" altLang="en-US" sz="2400" b="1" dirty="0">
                <a:solidFill>
                  <a:srgbClr val="191B1F"/>
                </a:solidFill>
                <a:latin typeface="-apple-system"/>
              </a:rPr>
              <a:t>（</a:t>
            </a:r>
            <a:r>
              <a:rPr lang="en-US" altLang="zh-CN" sz="2400" b="1" i="0" dirty="0">
                <a:solidFill>
                  <a:srgbClr val="191B1F"/>
                </a:solidFill>
                <a:effectLst/>
                <a:latin typeface="-apple-system"/>
              </a:rPr>
              <a:t>Contrastive Language-Image Pre-training</a:t>
            </a:r>
            <a:r>
              <a:rPr lang="zh-CN" altLang="en-US" sz="2400" b="1" i="0" dirty="0">
                <a:solidFill>
                  <a:srgbClr val="191B1F"/>
                </a:solidFill>
                <a:effectLst/>
                <a:latin typeface="-apple-system"/>
              </a:rPr>
              <a:t>）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35B010-D2FB-BF19-06F9-45BEBAE2C717}"/>
              </a:ext>
            </a:extLst>
          </p:cNvPr>
          <p:cNvSpPr txBox="1"/>
          <p:nvPr/>
        </p:nvSpPr>
        <p:spPr>
          <a:xfrm>
            <a:off x="666820" y="1999876"/>
            <a:ext cx="52799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如右图所示，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包括两个编码模块：</a:t>
            </a:r>
            <a:r>
              <a:rPr lang="en-US" altLang="zh-CN" sz="2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Encoder</a:t>
            </a:r>
            <a:r>
              <a:rPr lang="zh-CN" altLang="en-US" sz="2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transformer</a:t>
            </a:r>
            <a:r>
              <a:rPr lang="zh-CN" altLang="en-US" sz="2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 Encoder(vision transformer)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0E6A48-9D29-5EEC-B7AA-DAD7E5035AF5}"/>
              </a:ext>
            </a:extLst>
          </p:cNvPr>
          <p:cNvSpPr txBox="1"/>
          <p:nvPr/>
        </p:nvSpPr>
        <p:spPr>
          <a:xfrm>
            <a:off x="666819" y="4517136"/>
            <a:ext cx="52799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对提取的文本特征和图像特征进行对比学习。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-apple-system"/>
              </a:rPr>
              <a:t>计算文本特征和图像特征的余弦相似性（</a:t>
            </a:r>
            <a:r>
              <a:rPr lang="en-US" altLang="zh-CN" sz="2000" b="1" dirty="0">
                <a:solidFill>
                  <a:srgbClr val="FF0000"/>
                </a:solidFill>
                <a:latin typeface="-apple-system"/>
              </a:rPr>
              <a:t>cosine similarity</a:t>
            </a:r>
            <a:r>
              <a:rPr lang="zh-CN" altLang="en-US" sz="2000" b="1" dirty="0">
                <a:solidFill>
                  <a:srgbClr val="FF0000"/>
                </a:solidFill>
                <a:latin typeface="-apple-system"/>
              </a:rPr>
              <a:t>）</a:t>
            </a:r>
            <a:r>
              <a:rPr lang="zh-CN" altLang="en-US" sz="2000" dirty="0">
                <a:solidFill>
                  <a:srgbClr val="191B1F"/>
                </a:solidFill>
                <a:latin typeface="-apple-system"/>
              </a:rPr>
              <a:t>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即右图所示的矩阵。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3775BC-D02F-59B7-3385-3D7CCD702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80245"/>
            <a:ext cx="5960013" cy="410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85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g4N2NhNjZiNDQ3ZWExMzk0YjY4MDcyODg5NGQxNWI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1330</Words>
  <Application>Microsoft Office PowerPoint</Application>
  <PresentationFormat>宽屏</PresentationFormat>
  <Paragraphs>113</Paragraphs>
  <Slides>27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-apple-system</vt:lpstr>
      <vt:lpstr>宋体</vt:lpstr>
      <vt:lpstr>微软雅黑</vt:lpstr>
      <vt:lpstr>Arial</vt:lpstr>
      <vt:lpstr>Calibri</vt:lpstr>
      <vt:lpstr>Calibri Light</vt:lpstr>
      <vt:lpstr>Cambria</vt:lpstr>
      <vt:lpstr>Cambria Math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浩东 魏</cp:lastModifiedBy>
  <cp:revision>159</cp:revision>
  <dcterms:created xsi:type="dcterms:W3CDTF">2017-05-22T03:54:00Z</dcterms:created>
  <dcterms:modified xsi:type="dcterms:W3CDTF">2024-04-26T08:21:10Z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818BA840C2034BB49387B0F184A2F587_12</vt:lpwstr>
  </property>
  <property fmtid="{D5CDD505-2E9C-101B-9397-08002B2CF9AE}" pid="3" name="KSOProductBuildVer">
    <vt:lpwstr>2052-12.1.0.16388</vt:lpwstr>
  </property>
</Properties>
</file>